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4" r:id="rId1"/>
  </p:sldMasterIdLst>
  <p:notesMasterIdLst>
    <p:notesMasterId r:id="rId20"/>
  </p:notesMasterIdLst>
  <p:sldIdLst>
    <p:sldId id="259" r:id="rId2"/>
    <p:sldId id="260" r:id="rId3"/>
    <p:sldId id="269" r:id="rId4"/>
    <p:sldId id="271" r:id="rId5"/>
    <p:sldId id="276" r:id="rId6"/>
    <p:sldId id="278" r:id="rId7"/>
    <p:sldId id="272" r:id="rId8"/>
    <p:sldId id="264" r:id="rId9"/>
    <p:sldId id="282" r:id="rId10"/>
    <p:sldId id="273" r:id="rId11"/>
    <p:sldId id="290" r:id="rId12"/>
    <p:sldId id="301" r:id="rId13"/>
    <p:sldId id="303" r:id="rId14"/>
    <p:sldId id="304" r:id="rId15"/>
    <p:sldId id="291" r:id="rId16"/>
    <p:sldId id="274" r:id="rId17"/>
    <p:sldId id="280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2">
          <p15:clr>
            <a:srgbClr val="A4A3A4"/>
          </p15:clr>
        </p15:guide>
        <p15:guide id="2" orient="horz" pos="1103">
          <p15:clr>
            <a:srgbClr val="A4A3A4"/>
          </p15:clr>
        </p15:guide>
        <p15:guide id="3" orient="horz" pos="1673">
          <p15:clr>
            <a:srgbClr val="A4A3A4"/>
          </p15:clr>
        </p15:guide>
        <p15:guide id="4" orient="horz" pos="1916">
          <p15:clr>
            <a:srgbClr val="A4A3A4"/>
          </p15:clr>
        </p15:guide>
        <p15:guide id="5" orient="horz" pos="2483">
          <p15:clr>
            <a:srgbClr val="A4A3A4"/>
          </p15:clr>
        </p15:guide>
        <p15:guide id="6" orient="horz" pos="3290">
          <p15:clr>
            <a:srgbClr val="A4A3A4"/>
          </p15:clr>
        </p15:guide>
        <p15:guide id="7" orient="horz" pos="3543">
          <p15:clr>
            <a:srgbClr val="A4A3A4"/>
          </p15:clr>
        </p15:guide>
        <p15:guide id="8" orient="horz" pos="859">
          <p15:clr>
            <a:srgbClr val="A4A3A4"/>
          </p15:clr>
        </p15:guide>
        <p15:guide id="9" orient="horz" pos="4204">
          <p15:clr>
            <a:srgbClr val="A4A3A4"/>
          </p15:clr>
        </p15:guide>
        <p15:guide id="10" orient="horz" pos="490">
          <p15:clr>
            <a:srgbClr val="A4A3A4"/>
          </p15:clr>
        </p15:guide>
        <p15:guide id="11" pos="3836">
          <p15:clr>
            <a:srgbClr val="A4A3A4"/>
          </p15:clr>
        </p15:guide>
        <p15:guide id="12" pos="3653">
          <p15:clr>
            <a:srgbClr val="A4A3A4"/>
          </p15:clr>
        </p15:guide>
        <p15:guide id="13" pos="175">
          <p15:clr>
            <a:srgbClr val="A4A3A4"/>
          </p15:clr>
        </p15:guide>
        <p15:guide id="14" pos="4027">
          <p15:clr>
            <a:srgbClr val="A4A3A4"/>
          </p15:clr>
        </p15:guide>
        <p15:guide id="15" pos="7504">
          <p15:clr>
            <a:srgbClr val="A4A3A4"/>
          </p15:clr>
        </p15:guide>
        <p15:guide id="16" pos="5702">
          <p15:clr>
            <a:srgbClr val="A4A3A4"/>
          </p15:clr>
        </p15:guide>
        <p15:guide id="17" pos="1851">
          <p15:clr>
            <a:srgbClr val="A4A3A4"/>
          </p15:clr>
        </p15:guide>
        <p15:guide id="18" pos="1958" userDrawn="1">
          <p15:clr>
            <a:srgbClr val="A4A3A4"/>
          </p15:clr>
        </p15:guide>
        <p15:guide id="19" pos="582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슬 박" initials="이박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38" y="114"/>
      </p:cViewPr>
      <p:guideLst>
        <p:guide orient="horz" pos="2732"/>
        <p:guide orient="horz" pos="1103"/>
        <p:guide orient="horz" pos="1673"/>
        <p:guide orient="horz" pos="1916"/>
        <p:guide orient="horz" pos="2483"/>
        <p:guide orient="horz" pos="3290"/>
        <p:guide orient="horz" pos="3543"/>
        <p:guide orient="horz" pos="859"/>
        <p:guide orient="horz" pos="4204"/>
        <p:guide orient="horz" pos="490"/>
        <p:guide pos="3836"/>
        <p:guide pos="3653"/>
        <p:guide pos="175"/>
        <p:guide pos="4027"/>
        <p:guide pos="7504"/>
        <p:guide pos="5702"/>
        <p:guide pos="1851"/>
        <p:guide pos="1958"/>
        <p:guide pos="58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7C7C9F-45AE-4B2D-9F72-9FD2A85A9619}" type="datetime1">
              <a:rPr lang="ko-KR" altLang="en-US"/>
              <a:pPr lvl="0">
                <a:defRPr/>
              </a:pPr>
              <a:t>2024-07-03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1601CFE-0531-45A3-A80C-EBB4D20D621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601CFE-0531-45A3-A80C-EBB4D20D621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419AD-0447-357E-FFC9-8307C44AE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8EB332-5DEE-EC56-14D8-F54224187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BE179-E39B-7381-A5F2-C12ED4F4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5F272-DB0B-47CE-9FAC-E43E7CD7300E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4C289-1FBC-2077-6085-4B8CEC0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66DB1-0F29-950A-1378-9DC616E0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E734-05F2-9C81-0A93-07521251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F8E3A-6C7C-5993-7D74-8EDB9650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F9223-0BE4-9956-1A99-6F7EDF28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201F-F86C-4E9C-B449-E6C58F44F363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B9EFC-B3B8-C4DE-954C-1C0A3F7D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E4930-386D-6C6B-A274-CC231D9F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9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0579A7-1383-C4A9-6005-0057BE3B2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5A637-EF2B-A2F4-6C75-BF05C0C5C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9924F-E8D9-7DE3-3E8F-891A7620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80F6-AC39-4C7E-A29B-10CB01973ACC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A8637-3BE5-7D8E-3E46-F8A3A304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B4E9-C9C2-EBC1-4C24-52AF7CD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1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427F3-3737-D316-4A03-D85D9620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E4272-6098-2D17-5B48-1F64298D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740C-30B7-4DB6-9723-21A54B19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DCC3-EBF2-4DAA-903D-EC39C2095D91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22F5B-80C9-2EC0-2B4E-A227026A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6D2AD-EF5D-B531-05AF-D643B7D1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CD283-FC69-2FBD-A729-79426502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A263E-CAE8-7B93-4ABD-5CDE37553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DE0E8-7478-54EA-9E64-7F2FF733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C2A5-79D8-46EC-9B29-EEB66BAFF8E1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61EDB-E6E3-3D9F-C85D-88CDCFC7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D2B56-B624-B4C7-61C0-C821B391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B7A48-4D3E-18CC-66F9-84163AE8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60529-A68C-9C1A-6584-4569A716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B22B2-77C5-BC2E-B324-CB7A3A3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7A723-1B51-0F88-9AFA-DAF27C90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5A5F-D417-4B87-97A9-40F32AEEC9E4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558-0E87-A102-3F1C-5F2A004C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4158E-ADCA-1C69-CAAA-0D9C8A1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4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29344-5D6B-0DCC-0313-3E80D5B4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1BE01-20E9-EE66-E58A-6C60F160B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D4D1AB-A11D-D291-3D15-CB4139905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68F0D-3268-B916-4DE7-F8C592B69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D22C1F-79CF-3CFC-2DAC-ABD05A271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8CDC2B-08D3-4855-F058-0A2B5D0B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F27-A63B-4B1A-B1DF-98BEF331225C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7FA5D9-A446-760F-C1EE-6A0D268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7E92F-F1BE-6D6D-0B7F-5E5950AC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35B8-A48F-6A1F-7C5C-D1D40021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D633B6-4261-E1D9-0C98-6B25B16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F2495-2F18-48DD-943F-D24E4F8C42D5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6C5953-5C01-C20D-7AC4-6ACAAFF4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2BA73-7093-D7B2-871E-5A378ED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0E3F9E-ECFF-FC68-BFC4-0B441661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B324-5945-4B99-B0E7-960BD7C6D9A7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37D970-9FFD-44F2-8FFE-1B795305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7864E-996E-0638-4E8C-10A3DE31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1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63F2-6EB8-DD77-F266-A70616DC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E7BAC-6DB4-3523-E45F-FC5021BC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1C99F6-0894-EC04-2E91-8B63690F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18F96-1DCF-8FE6-E25B-208A0F7C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CD74-58F2-439B-9ED3-713351159B7D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A50B5-BB21-21E7-83F1-CA99F10E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C6789-F638-4F1C-5162-D6ED866E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4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C7DBA-8E99-80CB-B6A3-E5FC1F35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94813-054C-055A-1327-0C1713069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FDF55-F7CC-3B9C-2CBE-86F68DBE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BA19C-BDA5-1F5B-5553-871C6E4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07CF-E3F0-495F-9B3B-44968E5297B4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FC658-59AE-26D3-CB4C-FFEF55C5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2DBAC-FC4F-206A-8856-BF097F8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2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4427D5-0EBB-4B11-55DC-098FD31C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46880-1017-FF1A-8876-750A49D4A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A5EFB-A75D-7E5E-B101-0BE82C54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2AF1-B317-469E-9FDE-76F04C45F19E}" type="datetime1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4090C-874E-E5A5-47D0-C4E8E968A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E64E4-DE34-7160-8966-B2320BB5B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20CE-6312-458A-B7BA-9747625F9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2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7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94640" y="373378"/>
            <a:ext cx="118027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94641" y="6631305"/>
            <a:ext cx="8501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6D474-E84E-B6F5-D988-9AE860A4EA59}"/>
              </a:ext>
            </a:extLst>
          </p:cNvPr>
          <p:cNvSpPr txBox="1"/>
          <p:nvPr/>
        </p:nvSpPr>
        <p:spPr>
          <a:xfrm>
            <a:off x="8625318" y="5769531"/>
            <a:ext cx="3566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Bodoni MT Black" panose="02070A03080606020203" pitchFamily="18" charset="0"/>
              </a:rPr>
              <a:t>Stock Way</a:t>
            </a:r>
            <a:endParaRPr lang="ko-KR" altLang="en-US" sz="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DEFD6-E899-D901-7713-0745852123C4}"/>
              </a:ext>
            </a:extLst>
          </p:cNvPr>
          <p:cNvSpPr txBox="1"/>
          <p:nvPr/>
        </p:nvSpPr>
        <p:spPr>
          <a:xfrm>
            <a:off x="666750" y="1455629"/>
            <a:ext cx="348524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ExtraBold" panose="020B0502040504020204" pitchFamily="34" charset="0"/>
                <a:ea typeface="Noto Sans ExtraBold" panose="020B0502040504020204" pitchFamily="34" charset="0"/>
                <a:cs typeface="Noto Sans ExtraBold" panose="020B0502040504020204" pitchFamily="34" charset="0"/>
              </a:rPr>
              <a:t>2024 Project</a:t>
            </a:r>
          </a:p>
          <a:p>
            <a:br>
              <a:rPr lang="en-US" altLang="ko-KR" sz="4800" dirty="0"/>
            </a:br>
            <a:r>
              <a:rPr lang="en-US" altLang="ko-KR" sz="4800" b="1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A</a:t>
            </a:r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utomatic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Stock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Prediction</a:t>
            </a:r>
          </a:p>
          <a:p>
            <a:r>
              <a:rPr lang="en-US" altLang="ko-KR" sz="4800" b="1" i="0" dirty="0">
                <a:solidFill>
                  <a:srgbClr val="6F7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9FA"/>
                </a:highlight>
                <a:latin typeface="Bodoni MT Black" panose="02070A03080606020203" pitchFamily="18" charset="0"/>
              </a:rPr>
              <a:t>Program</a:t>
            </a:r>
            <a:endParaRPr lang="ko-KR" altLang="en-US" sz="4800" b="1" dirty="0">
              <a:solidFill>
                <a:srgbClr val="6F7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anose="02070A03080606020203" pitchFamily="18" charset="0"/>
              <a:ea typeface="Noto Sans KR Black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pPr lvl="0">
              <a:defRPr/>
            </a:pPr>
            <a:fld id="{5C8920CE-6312-458A-B7BA-9747625F9B72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3962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3" name="직사각형 25"/>
          <p:cNvSpPr/>
          <p:nvPr/>
        </p:nvSpPr>
        <p:spPr>
          <a:xfrm>
            <a:off x="6304624" y="1373024"/>
            <a:ext cx="5692879" cy="5313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Data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회원가입 유저 데이터 빌더 패턴 구현</a:t>
            </a:r>
          </a:p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endParaRPr lang="ko-KR" altLang="en-US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빌더 패턴 생성으로 코드 가독성 증대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UserBuilder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호출 시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Reset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후 객체 데이터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· User Class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init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가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각</a:t>
            </a:r>
            <a:r>
              <a:rPr lang="en-US" altLang="ko-KR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Noto Sans KR Light"/>
                <a:ea typeface="Noto Sans KR Light"/>
              </a:rPr>
              <a:t>객체에 맞는 데이터 저장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6230" t="6250" r="6120" b="5970"/>
          <a:stretch>
            <a:fillRect/>
          </a:stretch>
        </p:blipFill>
        <p:spPr>
          <a:xfrm>
            <a:off x="201083" y="783167"/>
            <a:ext cx="5695672" cy="5897512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6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90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Backend- Join user Save &amp; Login Match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유저 데이터 암호화 후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· DB 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내 회원가입 유저 로그인 시 매칭 작업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Builder Pattern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유저 가입 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Builder pattern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데이터 암호화 작업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암호화 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포함 한 전체 유저 데이터 저장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pymysql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DB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내 저장 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기준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· salt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매칭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    →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True, False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반환하여 로그인 작업 구현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hashlib</a:t>
            </a: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 &amp; </a:t>
            </a:r>
            <a:r>
              <a:rPr lang="en-US" altLang="ko-KR" dirty="0" err="1">
                <a:solidFill>
                  <a:schemeClr val="tx1"/>
                </a:solidFill>
                <a:latin typeface="Noto Sans KR SemiBold"/>
                <a:ea typeface="Noto Sans KR SemiBold"/>
              </a:rPr>
              <a:t>os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en-US" altLang="ko-KR" dirty="0" err="1">
                <a:solidFill>
                  <a:schemeClr val="tx1"/>
                </a:solidFill>
                <a:latin typeface="Noto Sans KR Light"/>
                <a:ea typeface="Noto Sans KR Light"/>
              </a:rPr>
              <a:t>os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무작위 난수와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sha256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을 이용한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PW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암호화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</a:p>
        </p:txBody>
      </p:sp>
      <p:pic>
        <p:nvPicPr>
          <p:cNvPr id="15" name="그림 14"/>
          <p:cNvPicPr/>
          <p:nvPr/>
        </p:nvPicPr>
        <p:blipFill rotWithShape="1">
          <a:blip r:embed="rId3"/>
          <a:srcRect l="6660" t="6230" r="6660" b="6230"/>
          <a:stretch>
            <a:fillRect/>
          </a:stretch>
        </p:blipFill>
        <p:spPr>
          <a:xfrm>
            <a:off x="198463" y="783167"/>
            <a:ext cx="5698292" cy="5901080"/>
          </a:xfrm>
          <a:prstGeom prst="rect">
            <a:avLst/>
          </a:prstGeom>
        </p:spPr>
      </p:pic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PjMydb.py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Backend- Find Stock ID &amp; Corporation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사용자 검색 기반 종목 코드 및 회사 이름 웹 </a:t>
            </a:r>
            <a:r>
              <a:rPr lang="ko-KR" altLang="en-US" dirty="0" err="1">
                <a:latin typeface="Noto Sans KR Light"/>
                <a:ea typeface="Noto Sans KR Light"/>
              </a:rPr>
              <a:t>스크랩핑</a:t>
            </a:r>
            <a:endParaRPr lang="ko-KR" altLang="en-US" dirty="0"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Selenium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Chrome </a:t>
            </a:r>
            <a:r>
              <a:rPr lang="ko-KR" altLang="en-US" dirty="0">
                <a:latin typeface="Noto Sans KR Light"/>
                <a:ea typeface="Noto Sans KR Light"/>
              </a:rPr>
              <a:t>웹 드라이버 이용 네이버 증권 정보 접속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사용자 검색 기반 종목 코드 및 회사 이름 스크랩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</a:t>
            </a:r>
            <a:r>
              <a:rPr lang="ko-KR" altLang="en-US" dirty="0">
                <a:latin typeface="Noto Sans KR Light"/>
                <a:ea typeface="Noto Sans KR Light"/>
              </a:rPr>
              <a:t>스크랩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Time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웹페이지 간 로딩 시간 고려한 고정 대기시간 </a:t>
            </a:r>
            <a:r>
              <a:rPr lang="en-US" altLang="ko-KR" dirty="0">
                <a:latin typeface="Noto Sans KR Light"/>
                <a:ea typeface="Noto Sans KR Light"/>
              </a:rPr>
              <a:t>1</a:t>
            </a:r>
            <a:r>
              <a:rPr lang="ko-KR" altLang="en-US" dirty="0">
                <a:latin typeface="Noto Sans KR Light"/>
                <a:ea typeface="Noto Sans KR Light"/>
              </a:rPr>
              <a:t>초 부여      </a:t>
            </a:r>
            <a:endParaRPr lang="en-US" altLang="ko-KR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   (EC[expected</a:t>
            </a:r>
            <a:r>
              <a:rPr lang="ko-KR" altLang="en-US" dirty="0">
                <a:latin typeface="Noto Sans KR Light"/>
                <a:ea typeface="Noto Sans KR Light"/>
              </a:rPr>
              <a:t> </a:t>
            </a:r>
            <a:r>
              <a:rPr lang="en-US" altLang="ko-KR" dirty="0">
                <a:latin typeface="Noto Sans KR Light"/>
                <a:ea typeface="Noto Sans KR Light"/>
              </a:rPr>
              <a:t>conditions]</a:t>
            </a:r>
            <a:r>
              <a:rPr lang="ko-KR" altLang="en-US" dirty="0">
                <a:latin typeface="Noto Sans KR Light"/>
                <a:ea typeface="Noto Sans KR Light"/>
              </a:rPr>
              <a:t> 명시적 대기 복합 사용</a:t>
            </a:r>
            <a:r>
              <a:rPr lang="en-US" altLang="ko-KR" dirty="0">
                <a:latin typeface="Noto Sans KR Light"/>
                <a:ea typeface="Noto Sans KR Light"/>
              </a:rPr>
              <a:t>)</a:t>
            </a:r>
          </a:p>
        </p:txBody>
      </p:sp>
      <p:sp>
        <p:nvSpPr>
          <p:cNvPr id="30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PjScrap.py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49288" y="3739171"/>
            <a:ext cx="589185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6250" t="6250" r="9230" b="6110"/>
          <a:stretch>
            <a:fillRect/>
          </a:stretch>
        </p:blipFill>
        <p:spPr>
          <a:xfrm>
            <a:off x="201083" y="783167"/>
            <a:ext cx="5698653" cy="5903503"/>
          </a:xfrm>
          <a:prstGeom prst="rect">
            <a:avLst/>
          </a:prstGeom>
        </p:spPr>
      </p:pic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49285" y="3739174"/>
            <a:ext cx="5891866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3"/>
          <p:cNvCxnSpPr/>
          <p:nvPr/>
        </p:nvCxnSpPr>
        <p:spPr>
          <a:xfrm rot="16200000" flipH="1">
            <a:off x="3149285" y="3739174"/>
            <a:ext cx="5891866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grpSp>
        <p:nvGrpSpPr>
          <p:cNvPr id="27" name="그룹 17"/>
          <p:cNvGrpSpPr/>
          <p:nvPr/>
        </p:nvGrpSpPr>
        <p:grpSpPr>
          <a:xfrm>
            <a:off x="201083" y="783167"/>
            <a:ext cx="5704417" cy="5901080"/>
            <a:chOff x="194732" y="783684"/>
            <a:chExt cx="5704417" cy="5901080"/>
          </a:xfrm>
        </p:grpSpPr>
        <p:sp>
          <p:nvSpPr>
            <p:cNvPr id="28" name="직사각형 18"/>
            <p:cNvSpPr/>
            <p:nvPr/>
          </p:nvSpPr>
          <p:spPr>
            <a:xfrm>
              <a:off x="479534" y="783684"/>
              <a:ext cx="5419615" cy="5901080"/>
            </a:xfrm>
            <a:prstGeom prst="rect">
              <a:avLst/>
            </a:prstGeom>
            <a:solidFill>
              <a:srgbClr val="151718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29" name="그림 19"/>
            <p:cNvPicPr>
              <a:picLocks noChangeAspect="1"/>
            </p:cNvPicPr>
            <p:nvPr/>
          </p:nvPicPr>
          <p:blipFill rotWithShape="1">
            <a:blip r:embed="rId2"/>
            <a:srcRect l="7400" t="6900" r="7400" b="5970"/>
            <a:stretch>
              <a:fillRect/>
            </a:stretch>
          </p:blipFill>
          <p:spPr>
            <a:xfrm>
              <a:off x="194732" y="783684"/>
              <a:ext cx="4906438" cy="5901080"/>
            </a:xfrm>
            <a:prstGeom prst="rect">
              <a:avLst/>
            </a:prstGeom>
          </p:spPr>
        </p:pic>
      </p:grpSp>
      <p:sp>
        <p:nvSpPr>
          <p:cNvPr id="30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1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2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Backend-Download Stock &amp; Find close Stock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년치 주식 데이터 다운 및 종가 데이터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DB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적재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스크랩 된 주식코드를 이용 한 주식 예측 지도 학습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timedelta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5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년 전 날짜와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50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전 날짜 데이터 </a:t>
            </a:r>
            <a:r>
              <a:rPr lang="ko-KR" altLang="en-US" dirty="0">
                <a:solidFill>
                  <a:srgbClr val="000000"/>
                </a:solidFill>
                <a:latin typeface="Noto Sans KR Light"/>
                <a:ea typeface="Noto Sans KR Light"/>
              </a:rPr>
              <a:t>산출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FinanceDateReader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금융 데이터 추출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미국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일본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유럽에 대한 환율정보 변수에 적재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3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7545" y="3737082"/>
            <a:ext cx="5875347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090" t="5970" r="7370" b="6110"/>
          <a:stretch>
            <a:fillRect/>
          </a:stretch>
        </p:blipFill>
        <p:spPr>
          <a:xfrm>
            <a:off x="201083" y="783167"/>
            <a:ext cx="5704417" cy="5894917"/>
          </a:xfrm>
          <a:prstGeom prst="rect">
            <a:avLst/>
          </a:prstGeom>
        </p:spPr>
      </p:pic>
      <p:sp>
        <p:nvSpPr>
          <p:cNvPr id="32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Backend- Save Stock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유저 검색 기반 주식 데이터 </a:t>
            </a:r>
            <a:r>
              <a:rPr lang="en-US" altLang="ko-KR" dirty="0">
                <a:latin typeface="Noto Sans KR Light"/>
                <a:ea typeface="Noto Sans KR Light"/>
              </a:rPr>
              <a:t>DB </a:t>
            </a:r>
            <a:r>
              <a:rPr lang="ko-KR" altLang="en-US" dirty="0">
                <a:latin typeface="Noto Sans KR Light"/>
                <a:ea typeface="Noto Sans KR Light"/>
              </a:rPr>
              <a:t>적재</a:t>
            </a:r>
          </a:p>
          <a:p>
            <a:pPr lvl="0">
              <a:defRPr/>
            </a:pPr>
            <a:endParaRPr lang="ko-KR" altLang="en-US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 err="1">
                <a:latin typeface="Noto Sans KR SemiBold"/>
                <a:ea typeface="Noto Sans KR SemiBold"/>
              </a:rPr>
              <a:t>pymydb</a:t>
            </a:r>
            <a:endParaRPr lang="en-US" altLang="ko-KR" dirty="0"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spc="-100" dirty="0">
                <a:latin typeface="Noto Sans KR Light"/>
                <a:ea typeface="Noto Sans KR Light"/>
              </a:rPr>
              <a:t>검색 된 주식 데이터 최대 </a:t>
            </a:r>
            <a:r>
              <a:rPr lang="en-US" altLang="ko-KR" spc="-100" dirty="0">
                <a:latin typeface="Noto Sans KR Light"/>
                <a:ea typeface="Noto Sans KR Light"/>
              </a:rPr>
              <a:t>10</a:t>
            </a:r>
            <a:r>
              <a:rPr lang="ko-KR" altLang="en-US" spc="-100" dirty="0">
                <a:latin typeface="Noto Sans KR Light"/>
                <a:ea typeface="Noto Sans KR Light"/>
              </a:rPr>
              <a:t>개 테이블까지 자동 저장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spc="-100" dirty="0">
                <a:latin typeface="Noto Sans KR Light"/>
                <a:ea typeface="Noto Sans KR Light"/>
              </a:rPr>
              <a:t>              ( ST+</a:t>
            </a:r>
            <a:r>
              <a:rPr lang="ko-KR" altLang="en-US" sz="1300" spc="-100" dirty="0">
                <a:latin typeface="Noto Sans KR Light"/>
                <a:ea typeface="Noto Sans KR Light"/>
              </a:rPr>
              <a:t>종목코드 형태로 생성 </a:t>
            </a:r>
            <a:r>
              <a:rPr lang="en-US" altLang="ko-KR" sz="1300" spc="-100" dirty="0">
                <a:latin typeface="Noto Sans KR Light"/>
                <a:ea typeface="Noto Sans KR Light"/>
              </a:rPr>
              <a:t>DB</a:t>
            </a:r>
            <a:r>
              <a:rPr lang="ko-KR" altLang="en-US" sz="1300" spc="-100" dirty="0">
                <a:latin typeface="Noto Sans KR Light"/>
                <a:ea typeface="Noto Sans KR Light"/>
              </a:rPr>
              <a:t>내 종목테이블 보유 시 테이블 데이터 반환</a:t>
            </a:r>
            <a:r>
              <a:rPr lang="en-US" altLang="ko-KR" sz="1300" spc="-100" dirty="0">
                <a:latin typeface="Noto Sans KR Light"/>
                <a:ea typeface="Noto Sans KR Light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spc="-100" dirty="0">
                <a:latin typeface="Noto Sans KR Light"/>
                <a:ea typeface="Noto Sans KR Light"/>
              </a:rPr>
              <a:t>회사명</a:t>
            </a:r>
            <a:r>
              <a:rPr lang="ko-KR" altLang="en-US" dirty="0">
                <a:latin typeface="Noto Sans KR Light"/>
                <a:ea typeface="Noto Sans KR Light"/>
              </a:rPr>
              <a:t> 저장 테이블의 경우 최대 </a:t>
            </a:r>
            <a:r>
              <a:rPr lang="en-US" altLang="ko-KR" spc="-100" dirty="0">
                <a:latin typeface="Noto Sans KR Light"/>
                <a:ea typeface="Noto Sans KR Light"/>
              </a:rPr>
              <a:t>10</a:t>
            </a:r>
            <a:r>
              <a:rPr lang="ko-KR" altLang="en-US" dirty="0">
                <a:latin typeface="Noto Sans KR Light"/>
                <a:ea typeface="Noto Sans KR Light"/>
              </a:rPr>
              <a:t>개의 행까지 저장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pandas</a:t>
            </a:r>
            <a:endParaRPr lang="ko-KR" altLang="en-US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latin typeface="Noto Sans KR Light"/>
                <a:ea typeface="Noto Sans KR Light"/>
              </a:rPr>
              <a:t>머신 러닝을 위한 </a:t>
            </a:r>
            <a:r>
              <a:rPr lang="en-US" altLang="ko-KR" spc="-100" dirty="0">
                <a:latin typeface="Noto Sans KR Light"/>
                <a:ea typeface="Noto Sans KR Light"/>
              </a:rPr>
              <a:t>DB</a:t>
            </a:r>
            <a:r>
              <a:rPr lang="en-US" altLang="ko-KR" dirty="0"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latin typeface="Noto Sans KR Light"/>
                <a:ea typeface="Noto Sans KR Light"/>
              </a:rPr>
              <a:t>테이블 </a:t>
            </a:r>
            <a:r>
              <a:rPr lang="en-US" altLang="ko-KR" dirty="0" err="1">
                <a:latin typeface="Noto Sans KR Light"/>
                <a:ea typeface="Noto Sans KR Light"/>
              </a:rPr>
              <a:t>dataframe</a:t>
            </a:r>
            <a:r>
              <a:rPr lang="en-US" altLang="ko-KR" dirty="0"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latin typeface="Noto Sans KR Light"/>
                <a:ea typeface="Noto Sans KR Light"/>
              </a:rPr>
              <a:t>형태로 변환</a:t>
            </a:r>
          </a:p>
        </p:txBody>
      </p:sp>
      <p:sp>
        <p:nvSpPr>
          <p:cNvPr id="33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PjMydb.py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rot="16200000" flipH="1" flipV="1">
            <a:off x="3154461" y="3733998"/>
            <a:ext cx="588151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1083" y="783166"/>
            <a:ext cx="5704416" cy="5901598"/>
            <a:chOff x="201083" y="783166"/>
            <a:chExt cx="5704416" cy="5901598"/>
          </a:xfrm>
        </p:grpSpPr>
        <p:sp>
          <p:nvSpPr>
            <p:cNvPr id="18" name="직사각형 17"/>
            <p:cNvSpPr/>
            <p:nvPr/>
          </p:nvSpPr>
          <p:spPr>
            <a:xfrm>
              <a:off x="479534" y="783166"/>
              <a:ext cx="5425966" cy="5901597"/>
            </a:xfrm>
            <a:prstGeom prst="rect">
              <a:avLst/>
            </a:prstGeom>
            <a:solidFill>
              <a:srgbClr val="15171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6410" t="6080" r="6550" b="5150"/>
            <a:stretch>
              <a:fillRect/>
            </a:stretch>
          </p:blipFill>
          <p:spPr>
            <a:xfrm>
              <a:off x="201083" y="783167"/>
              <a:ext cx="5148564" cy="5894917"/>
            </a:xfrm>
            <a:prstGeom prst="rect">
              <a:avLst/>
            </a:prstGeom>
          </p:spPr>
        </p:pic>
      </p:grpSp>
      <p:cxnSp>
        <p:nvCxnSpPr>
          <p:cNvPr id="25" name="직선 연결선 23"/>
          <p:cNvCxnSpPr/>
          <p:nvPr/>
        </p:nvCxnSpPr>
        <p:spPr>
          <a:xfrm rot="16200000" flipH="1">
            <a:off x="3154461" y="3733998"/>
            <a:ext cx="5881514" cy="0"/>
          </a:xfrm>
          <a:prstGeom prst="line">
            <a:avLst/>
          </a:prstGeom>
          <a:noFill/>
          <a:ln w="12700" cap="flat" cmpd="sng" algn="ctr">
            <a:solidFill>
              <a:srgbClr val="4D5747">
                <a:alpha val="100000"/>
              </a:srgbClr>
            </a:solidFill>
            <a:prstDash val="dash"/>
            <a:miter/>
          </a:ln>
        </p:spPr>
      </p:cxnSp>
      <p:grpSp>
        <p:nvGrpSpPr>
          <p:cNvPr id="27" name="그룹 16"/>
          <p:cNvGrpSpPr/>
          <p:nvPr/>
        </p:nvGrpSpPr>
        <p:grpSpPr>
          <a:xfrm>
            <a:off x="201083" y="783166"/>
            <a:ext cx="5704416" cy="5901598"/>
            <a:chOff x="201083" y="783166"/>
            <a:chExt cx="5704416" cy="5901598"/>
          </a:xfrm>
        </p:grpSpPr>
        <p:sp>
          <p:nvSpPr>
            <p:cNvPr id="28" name="직사각형 17"/>
            <p:cNvSpPr/>
            <p:nvPr/>
          </p:nvSpPr>
          <p:spPr>
            <a:xfrm>
              <a:off x="479534" y="783166"/>
              <a:ext cx="5425966" cy="5901597"/>
            </a:xfrm>
            <a:prstGeom prst="rect">
              <a:avLst/>
            </a:prstGeom>
            <a:solidFill>
              <a:srgbClr val="151718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29" name="그림 18"/>
            <p:cNvPicPr>
              <a:picLocks noChangeAspect="1"/>
            </p:cNvPicPr>
            <p:nvPr/>
          </p:nvPicPr>
          <p:blipFill rotWithShape="1">
            <a:blip r:embed="rId2"/>
            <a:srcRect l="6410" t="6080" r="6550" b="5150"/>
            <a:stretch>
              <a:fillRect/>
            </a:stretch>
          </p:blipFill>
          <p:spPr>
            <a:xfrm>
              <a:off x="201083" y="783167"/>
              <a:ext cx="5148564" cy="5894917"/>
            </a:xfrm>
            <a:prstGeom prst="rect">
              <a:avLst/>
            </a:prstGeom>
          </p:spPr>
        </p:pic>
      </p:grpSp>
      <p:sp>
        <p:nvSpPr>
          <p:cNvPr id="30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SemiBold"/>
                <a:ea typeface="Noto Sans KR SemiBold"/>
              </a:rPr>
              <a:t>Backend– Machine learning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머신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러닝을 이용한 주식 정보 예측  데이터 생성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종목 검색 시 주식 데이터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Sklearn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tarin_test_split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모듈을 사용하여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학습데이터와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  테스트 데이터 분할로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Overfitting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방지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LinearRegression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모듈 사용으로 간추려진 데이터를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선형 회귀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를 통해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시간에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따른 명확한 </a:t>
            </a:r>
            <a:r>
              <a:rPr kumimoji="0" lang="ko-KR" altLang="en-US" sz="1800" b="0" i="0" u="none" strike="noStrike" kern="1200" cap="none" spc="-10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예측 데이터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SemiBold"/>
                <a:ea typeface="Noto Sans KR SemiBold"/>
              </a:rPr>
              <a:t>pyQt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SemiBold"/>
              <a:ea typeface="Noto Sans KR SemiBold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사용자 검색 데이터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(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주식  종목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)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기반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GUI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구현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검색 종목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10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 예측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체결가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·30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일간 일별 시세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oto Sans KR Light"/>
                <a:ea typeface="Noto Sans KR Light"/>
              </a:rPr>
              <a:t>TreeWidget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데이터 삽입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SemiBold"/>
                <a:ea typeface="Noto Sans KR SemiBold"/>
              </a:rPr>
              <a:t>PjMachine.py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5"/>
          <p:cNvSpPr/>
          <p:nvPr/>
        </p:nvSpPr>
        <p:spPr>
          <a:xfrm>
            <a:off x="6303209" y="1373024"/>
            <a:ext cx="5694294" cy="5311222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GUI Test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·Button</a:t>
            </a:r>
            <a:r>
              <a:rPr lang="ko-KR" altLang="en-US" dirty="0">
                <a:latin typeface="Noto Sans KR Light"/>
                <a:ea typeface="Noto Sans KR Light"/>
              </a:rPr>
              <a:t> </a:t>
            </a:r>
            <a:r>
              <a:rPr lang="en-US" altLang="ko-KR" dirty="0">
                <a:latin typeface="Noto Sans KR Light"/>
                <a:ea typeface="Noto Sans KR Light"/>
              </a:rPr>
              <a:t>Test</a:t>
            </a:r>
            <a:r>
              <a:rPr lang="ko-KR" altLang="en-US" dirty="0">
                <a:latin typeface="Noto Sans KR Light"/>
                <a:ea typeface="Noto Sans KR Light"/>
              </a:rPr>
              <a:t> 진행으로 정상 클릭  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·Login </a:t>
            </a:r>
            <a:r>
              <a:rPr lang="ko-KR" altLang="en-US" dirty="0">
                <a:latin typeface="Noto Sans KR Light"/>
                <a:ea typeface="Noto Sans KR Light"/>
              </a:rPr>
              <a:t>시 </a:t>
            </a:r>
            <a:r>
              <a:rPr lang="en-US" altLang="ko-KR" dirty="0">
                <a:latin typeface="Noto Sans KR Light"/>
                <a:ea typeface="Noto Sans KR Light"/>
              </a:rPr>
              <a:t>input</a:t>
            </a:r>
            <a:r>
              <a:rPr lang="ko-KR" altLang="en-US" dirty="0">
                <a:latin typeface="Noto Sans KR Light"/>
                <a:ea typeface="Noto Sans KR Light"/>
              </a:rPr>
              <a:t> </a:t>
            </a:r>
            <a:r>
              <a:rPr lang="en-US" altLang="ko-KR" dirty="0">
                <a:latin typeface="Noto Sans KR Light"/>
                <a:ea typeface="Noto Sans KR Light"/>
              </a:rPr>
              <a:t>text </a:t>
            </a:r>
            <a:r>
              <a:rPr lang="ko-KR" altLang="en-US" dirty="0">
                <a:latin typeface="Noto Sans KR Light"/>
                <a:ea typeface="Noto Sans KR Light"/>
              </a:rPr>
              <a:t>정상 삽입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</a:t>
            </a:r>
            <a:r>
              <a:rPr lang="en-US" altLang="ko-KR" dirty="0" err="1">
                <a:latin typeface="Noto Sans KR Light"/>
                <a:ea typeface="Noto Sans KR Light"/>
              </a:rPr>
              <a:t>Mainwindow</a:t>
            </a:r>
            <a:r>
              <a:rPr lang="en-US" altLang="ko-KR" dirty="0"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latin typeface="Noto Sans KR Light"/>
                <a:ea typeface="Noto Sans KR Light"/>
              </a:rPr>
              <a:t>정상 실행</a:t>
            </a:r>
          </a:p>
          <a:p>
            <a:pPr lvl="0">
              <a:defRPr/>
            </a:pPr>
            <a:endParaRPr lang="ko-KR" altLang="en-US" dirty="0"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latin typeface="Noto Sans KR SemiBold"/>
                <a:ea typeface="Noto Sans KR SemiBold"/>
              </a:rPr>
              <a:t>Backend – Test</a:t>
            </a:r>
          </a:p>
          <a:p>
            <a:pPr lvl="0">
              <a:defRPr/>
            </a:pPr>
            <a:endParaRPr lang="en-US" altLang="ko-KR" dirty="0">
              <a:latin typeface="Noto Sans KR SemiBold"/>
              <a:ea typeface="Noto Sans KR SemiBold"/>
            </a:endParaRPr>
          </a:p>
          <a:p>
            <a:pPr lvl="0">
              <a:defRPr/>
            </a:pPr>
            <a:r>
              <a:rPr lang="en-US" altLang="ko-KR" sz="1600" dirty="0">
                <a:latin typeface="Noto Sans KR SemiBold"/>
                <a:ea typeface="Noto Sans KR SemiBold"/>
              </a:rPr>
              <a:t>     </a:t>
            </a:r>
            <a:r>
              <a:rPr lang="ko-KR" altLang="en-US" sz="1600" dirty="0">
                <a:latin typeface="Noto Sans KR SemiBold"/>
                <a:ea typeface="Noto Sans KR SemiBold"/>
              </a:rPr>
              <a:t>데이터 접근 및 적재 테스트</a:t>
            </a:r>
            <a:endParaRPr lang="en-US" altLang="ko-KR" sz="1600" dirty="0">
              <a:latin typeface="Noto Sans KR SemiBold"/>
              <a:ea typeface="Noto Sans KR SemiBold"/>
            </a:endParaRP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</a:t>
            </a:r>
            <a:r>
              <a:rPr lang="ko-KR" altLang="en-US" dirty="0">
                <a:latin typeface="Noto Sans KR Light"/>
                <a:ea typeface="Noto Sans KR Light"/>
              </a:rPr>
              <a:t>주식 데이터 정상 접근 및 </a:t>
            </a:r>
            <a:r>
              <a:rPr lang="en-US" altLang="ko-KR" dirty="0">
                <a:latin typeface="Noto Sans KR Light"/>
                <a:ea typeface="Noto Sans KR Light"/>
              </a:rPr>
              <a:t>DB </a:t>
            </a:r>
            <a:r>
              <a:rPr lang="ko-KR" altLang="en-US" dirty="0">
                <a:latin typeface="Noto Sans KR Light"/>
                <a:ea typeface="Noto Sans KR Light"/>
              </a:rPr>
              <a:t>적재  </a:t>
            </a:r>
          </a:p>
          <a:p>
            <a:pPr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·</a:t>
            </a:r>
            <a:r>
              <a:rPr lang="ko-KR" altLang="en-US" dirty="0">
                <a:latin typeface="Noto Sans KR Light"/>
                <a:ea typeface="Noto Sans KR Light"/>
              </a:rPr>
              <a:t>금융 데이터 </a:t>
            </a:r>
            <a:r>
              <a:rPr lang="ko-KR" altLang="en-US" dirty="0" err="1">
                <a:latin typeface="Noto Sans KR Light"/>
                <a:ea typeface="Noto Sans KR Light"/>
              </a:rPr>
              <a:t>스크랩핑</a:t>
            </a:r>
            <a:r>
              <a:rPr lang="ko-KR" altLang="en-US" dirty="0">
                <a:latin typeface="Noto Sans KR Light"/>
                <a:ea typeface="Noto Sans KR Light"/>
              </a:rPr>
              <a:t> 시 종목 코드 매칭 확인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·DB </a:t>
            </a:r>
            <a:r>
              <a:rPr lang="ko-KR" altLang="en-US" dirty="0">
                <a:latin typeface="Noto Sans KR Light"/>
                <a:ea typeface="Noto Sans KR Light"/>
              </a:rPr>
              <a:t>내 저장된 주식 데이터 정상 추출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·DB</a:t>
            </a:r>
            <a:r>
              <a:rPr lang="ko-KR" altLang="en-US" dirty="0">
                <a:latin typeface="Noto Sans KR Light"/>
                <a:ea typeface="Noto Sans KR Light"/>
              </a:rPr>
              <a:t> 연결 테스트</a:t>
            </a:r>
          </a:p>
          <a:p>
            <a:pPr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latin typeface="Noto Sans KR Light"/>
                <a:ea typeface="Noto Sans KR Light"/>
              </a:rPr>
              <a:t>·DB </a:t>
            </a:r>
            <a:r>
              <a:rPr lang="ko-KR" altLang="en-US" dirty="0">
                <a:latin typeface="Noto Sans KR Light"/>
                <a:ea typeface="Noto Sans KR Light"/>
              </a:rPr>
              <a:t>내부 주식 데이터 메모리 관리</a:t>
            </a:r>
            <a:endParaRPr lang="en-US" altLang="ko-KR" dirty="0"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Noto Sans KR SemiBold"/>
                <a:ea typeface="Noto Sans KR SemiBold"/>
              </a:rPr>
              <a:t>     </a:t>
            </a:r>
            <a:endParaRPr lang="en-US" altLang="ko-KR" sz="1600" dirty="0"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Noto Sans KR SemiBold"/>
                <a:ea typeface="Noto Sans KR SemiBold"/>
              </a:rPr>
              <a:t>     </a:t>
            </a:r>
            <a:r>
              <a:rPr lang="ko-KR" altLang="en-US" sz="1600" dirty="0">
                <a:latin typeface="Noto Sans KR SemiBold"/>
                <a:ea typeface="Noto Sans KR SemiBold"/>
              </a:rPr>
              <a:t>데이터 처리 및 로직 테스트</a:t>
            </a:r>
            <a:endParaRPr kumimoji="0" lang="en-US" altLang="ko-KR" sz="1600" b="0" i="0" u="none" strike="noStrike" kern="1200" cap="none" spc="0" normalizeH="0" baseline="0" dirty="0">
              <a:solidFill>
                <a:srgbClr val="000000"/>
              </a:solidFill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·</a:t>
            </a:r>
            <a:r>
              <a:rPr lang="ko-KR" altLang="en-US" dirty="0">
                <a:latin typeface="Noto Sans KR Light"/>
                <a:ea typeface="Noto Sans KR Light"/>
              </a:rPr>
              <a:t>회원가입 유저 암호화 수행 여부</a:t>
            </a:r>
            <a:endParaRPr lang="en-US" altLang="ko-KR" dirty="0">
              <a:latin typeface="Noto Sans KR Light"/>
              <a:ea typeface="Noto Sans KR Light"/>
            </a:endParaRPr>
          </a:p>
          <a:p>
            <a:pPr>
              <a:defRPr/>
            </a:pPr>
            <a:r>
              <a:rPr lang="en-US" altLang="ko-KR" dirty="0">
                <a:latin typeface="Noto Sans KR Light"/>
                <a:ea typeface="Noto Sans KR Light"/>
              </a:rPr>
              <a:t>    ·</a:t>
            </a:r>
            <a:r>
              <a:rPr lang="ko-KR" altLang="en-US" dirty="0">
                <a:latin typeface="Noto Sans KR Light"/>
                <a:ea typeface="Noto Sans KR Light"/>
              </a:rPr>
              <a:t>머신 러닝 데이터 예측 정확도 확인</a:t>
            </a:r>
          </a:p>
          <a:p>
            <a:pPr lvl="0">
              <a:defRPr/>
            </a:pPr>
            <a:endParaRPr lang="en-US" altLang="ko-KR" dirty="0">
              <a:latin typeface="Noto Sans KR SemiBold"/>
              <a:ea typeface="Noto Sans KR SemiBold"/>
            </a:endParaRPr>
          </a:p>
        </p:txBody>
      </p:sp>
      <p:sp>
        <p:nvSpPr>
          <p:cNvPr id="28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ExtraBold"/>
                <a:ea typeface="Noto Sans KR ExtraBold"/>
              </a:rPr>
              <a:t>Test Report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377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Test Report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52713" y="3742604"/>
            <a:ext cx="5885008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463" y="793242"/>
            <a:ext cx="5698292" cy="5891005"/>
          </a:xfrm>
          <a:prstGeom prst="rect">
            <a:avLst/>
          </a:prstGeom>
        </p:spPr>
      </p:pic>
      <p:sp>
        <p:nvSpPr>
          <p:cNvPr id="30" name="TextBox 12"/>
          <p:cNvSpPr txBox="1"/>
          <p:nvPr/>
        </p:nvSpPr>
        <p:spPr>
          <a:xfrm>
            <a:off x="9380096" y="1102272"/>
            <a:ext cx="2617407" cy="2707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※Pytest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 진행으로 전체 </a:t>
            </a:r>
            <a:r>
              <a:rPr lang="en-US" altLang="ko-KR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log data </a:t>
            </a:r>
            <a:r>
              <a:rPr lang="ko-KR" altLang="en-US" sz="1200">
                <a:solidFill>
                  <a:srgbClr val="000000"/>
                </a:solidFill>
                <a:latin typeface="Noto Sans CJK KR DemiLight"/>
                <a:ea typeface="Noto Sans CJK KR DemiLight"/>
              </a:rPr>
              <a:t>보관</a:t>
            </a:r>
          </a:p>
        </p:txBody>
      </p:sp>
      <p:cxnSp>
        <p:nvCxnSpPr>
          <p:cNvPr id="3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268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박 이 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03209" y="1373024"/>
            <a:ext cx="5694294" cy="531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98463" y="1373024"/>
            <a:ext cx="5698292" cy="531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2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한 석 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98463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팀원과의 협업 및 프로젝트 구축에 필요한 언어 숙지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예측 데이터의 시각화 구현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전체적인 코드 구성의 최적화 작업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 분배 및 팀원 간의 의견 조율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 사용 능력 향상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기대 이상의 어플리케이션 구현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시 종가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(Close)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만 사용하여 캔들 스틱 차트 활용 제한 발생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 라이브러리에 대한 숙지 부족으로 불완전한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코드 파일 작성 후 즉시 테스트 진행이 되지 않아 최적화가 미흡함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로그인 및 회원가입 보안 관련 코드 이해도 부족으로 인한 불완전한 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팀원 간 원활한 의견 소통의 중요성을 </a:t>
            </a:r>
            <a:r>
              <a:rPr lang="ko-KR" altLang="en-US" sz="1200" dirty="0" err="1">
                <a:solidFill>
                  <a:schemeClr val="tx1"/>
                </a:solidFill>
                <a:latin typeface="Noto Sans KR Light"/>
                <a:ea typeface="Noto Sans KR Light"/>
              </a:rPr>
              <a:t>깨달았고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사전 계획 수립과 작업 시간 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스케줄링이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구축 순서의 중요도가 높다는 것을 인지하였습니다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또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프로젝트 진행을 통해 적재적소에 필요한 테스트 진행이 되어야 완전한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어플리케이션을 만들 수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있다는 교훈을 얻게 되었습니다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목표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lang="en-US" altLang="ko-KR" sz="160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lang="ko-KR" altLang="en-US" sz="160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원인 분석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차이와 원인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피드백 종합 </a:t>
            </a:r>
            <a:r>
              <a:rPr lang="en-US" altLang="ko-KR" sz="16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Noto Sans KR SemiBold"/>
                <a:ea typeface="Noto Sans KR SemiBold"/>
              </a:rPr>
              <a:t>교훈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협업을 통해 개인의 기술적 측면의 부족한 점 배우고 성장하는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프로젝트의 우선순위에 맞는 계획서 작성 및 계획 맞는 업무 실행하는 것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·python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언어에 대한 이해도를 향상시키고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기술을 사용하는 것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각자 맡은 영역의 부족한 부분은 팀원의 보완으로  작업 완성도를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높이며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업무를  마무리 할 수 있었던 점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외부라이브러리에 대해 분석하고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사용법에 대한 기술을 습득한 점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·WBS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사용으로 업무 순서와 흐름 파악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어플리케이션 개발 순서에 대한 정확한 이해도 부족으로 인해 업무시간 지연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·TEST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케이스 실행 타이밍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Miss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로 개발 완성도 미흡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새로운 라이브러리 정보가 많지 않아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완벽히 숙지하지 못한 상태에서 기술을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 사용함으로써 업무의 속도가 느려짐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프로젝트를 시작 전 전체적인 업무 흐름과 개발 시 진행되어야 하는 전체 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업무리스트를 나열하지 못한 채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WBS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를 작성하게 되어 프로젝트가 끝나갈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즈음에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TEST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를 진행하게 되어 불완전한 개발이 이루어진 것 같아 아쉬움이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있습니다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그러나 각자의 맡은 영역에 대해 최선을 다하고 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서로 보완하며 작업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Light"/>
                <a:ea typeface="Noto Sans KR Light"/>
              </a:rPr>
              <a:t>하는 모습으로 협업이 무엇인지 깨닫게 되는 시간이었습니다</a:t>
            </a:r>
            <a:r>
              <a:rPr lang="en-US" altLang="ko-KR" sz="1200">
                <a:solidFill>
                  <a:schemeClr val="tx1"/>
                </a:solidFill>
                <a:latin typeface="Noto Sans KR Light"/>
                <a:ea typeface="Noto Sans KR Light"/>
              </a:rPr>
              <a:t>. 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7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6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94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장 으 뜸</a:t>
            </a:r>
          </a:p>
        </p:txBody>
      </p:sp>
      <p:sp>
        <p:nvSpPr>
          <p:cNvPr id="29" name="직사각형 25"/>
          <p:cNvSpPr/>
          <p:nvPr/>
        </p:nvSpPr>
        <p:spPr>
          <a:xfrm>
            <a:off x="6303209" y="1373024"/>
            <a:ext cx="5694294" cy="531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0" name="직사각형 5"/>
          <p:cNvSpPr/>
          <p:nvPr/>
        </p:nvSpPr>
        <p:spPr>
          <a:xfrm>
            <a:off x="198463" y="1373024"/>
            <a:ext cx="5698292" cy="531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1" name="직사각형 24"/>
          <p:cNvSpPr/>
          <p:nvPr/>
        </p:nvSpPr>
        <p:spPr>
          <a:xfrm>
            <a:off x="198463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김 정 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Evaluation_</a:t>
            </a:r>
            <a:r>
              <a:rPr lang="ko-KR" altLang="en-US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평가의견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89A719-73D9-0455-A28D-C475467900D8}"/>
              </a:ext>
            </a:extLst>
          </p:cNvPr>
          <p:cNvCxnSpPr>
            <a:cxnSpLocks/>
          </p:cNvCxnSpPr>
          <p:nvPr/>
        </p:nvCxnSpPr>
        <p:spPr>
          <a:xfrm>
            <a:off x="6096000" y="800100"/>
            <a:ext cx="0" cy="5762625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305047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305047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05047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05047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07667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·Python</a:t>
            </a:r>
            <a:r>
              <a:rPr lang="ko-KR" altLang="en-US" sz="1200">
                <a:latin typeface="Noto Sans KR Light"/>
                <a:ea typeface="Noto Sans KR Light"/>
              </a:rPr>
              <a:t> </a:t>
            </a:r>
            <a:r>
              <a:rPr lang="en-US" altLang="ko-KR" sz="1200">
                <a:latin typeface="Noto Sans KR Light"/>
                <a:ea typeface="Noto Sans KR Light"/>
              </a:rPr>
              <a:t>GUI</a:t>
            </a:r>
            <a:r>
              <a:rPr lang="ko-KR" altLang="en-US" sz="1200">
                <a:latin typeface="Noto Sans KR Light"/>
                <a:ea typeface="Noto Sans KR Light"/>
              </a:rPr>
              <a:t>  라이브러리별 디자인 및 기능 구현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기능 </a:t>
            </a:r>
            <a:r>
              <a:rPr lang="en-US" altLang="ko-KR" sz="1200">
                <a:latin typeface="Noto Sans KR Light"/>
                <a:ea typeface="Noto Sans KR Light"/>
              </a:rPr>
              <a:t>Qtdesigner </a:t>
            </a:r>
            <a:r>
              <a:rPr lang="ko-KR" altLang="en-US" sz="1200">
                <a:latin typeface="Noto Sans KR Light"/>
                <a:ea typeface="Noto Sans KR Light"/>
              </a:rPr>
              <a:t>기본 기능 숙련도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·GUI </a:t>
            </a:r>
            <a:r>
              <a:rPr lang="ko-KR" altLang="en-US" sz="1200">
                <a:latin typeface="Noto Sans KR Light"/>
                <a:ea typeface="Noto Sans KR Light"/>
              </a:rPr>
              <a:t>여러 화면 전환 기능 구현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07667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Python Tkinter GUI </a:t>
            </a:r>
            <a:r>
              <a:rPr lang="ko-KR" altLang="en-US" sz="1200">
                <a:latin typeface="Noto Sans KR Light"/>
                <a:ea typeface="Noto Sans KR Light"/>
              </a:rPr>
              <a:t>구현 기술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Qt designer</a:t>
            </a:r>
            <a:r>
              <a:rPr lang="ko-KR" altLang="en-US" sz="1200">
                <a:latin typeface="Noto Sans KR Light"/>
                <a:ea typeface="Noto Sans KR Light"/>
              </a:rPr>
              <a:t>의 기본적인 사용 방법 습득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일러스트레이터를 사용한 로고 디자인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07667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라이브러리인 </a:t>
            </a:r>
            <a:r>
              <a:rPr lang="en-US" altLang="ko-KR" sz="1200">
                <a:latin typeface="Noto Sans KR Light"/>
                <a:ea typeface="Noto Sans KR Light"/>
              </a:rPr>
              <a:t>Qtdesigner</a:t>
            </a:r>
            <a:r>
              <a:rPr lang="ko-KR" altLang="en-US" sz="1200">
                <a:latin typeface="Noto Sans KR Light"/>
                <a:ea typeface="Noto Sans KR Light"/>
              </a:rPr>
              <a:t>에 대한 이해도에 대한 시간 소요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적극적인 의사 소통의 미흡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프로젝트 메인언어 및 라이브러리에 대한 숙지도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07667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팀 프로젝트인만큼 각자의 역할에 대한 중요성과 서로 간의 소통이 중요하다는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것을 깨닫게 되었습니다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또한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중 새롭게 사용하게 된 기능들은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자기개발 시간을 통해 보완</a:t>
            </a:r>
            <a:r>
              <a:rPr lang="en-US" altLang="ko-KR" sz="1200">
                <a:latin typeface="Noto Sans KR Light"/>
                <a:ea typeface="Noto Sans KR Light"/>
              </a:rPr>
              <a:t>,</a:t>
            </a:r>
            <a:r>
              <a:rPr lang="ko-KR" altLang="en-US" sz="1200">
                <a:latin typeface="Noto Sans KR Light"/>
                <a:ea typeface="Noto Sans KR Light"/>
              </a:rPr>
              <a:t>발전 하는 시간을 계획하고 있습니다</a:t>
            </a:r>
            <a:r>
              <a:rPr lang="en-US" altLang="ko-KR" sz="1200">
                <a:latin typeface="Noto Sans KR Light"/>
                <a:ea typeface="Noto Sans KR Light"/>
              </a:rPr>
              <a:t>.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1083" y="1365250"/>
            <a:ext cx="5698292" cy="391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목표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얻고자 한 것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8463" y="2659305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결과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실제로 얻은 것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8463" y="3945586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원인 분석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차이와 원인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8463" y="5231867"/>
            <a:ext cx="5698292" cy="394277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피드백 종합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Noto Sans KR SemiBold"/>
                <a:ea typeface="Noto Sans KR SemiBold"/>
              </a:rPr>
              <a:t>교훈</a:t>
            </a: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1083" y="1756833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개인 프로젝트 진행 시 보다 나은 업무순서 스케줄링을 통한 프로젝트 진행 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협업 프로젝트를 통해 팀원과의 커뮤니케이션 스킬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1083" y="3048000"/>
            <a:ext cx="5704417" cy="899583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선 진행 된 업무 우선순위 작업을 통해 프로젝트 순서에 대한 이해도 향상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라이브러리사용을 통한 개인의 언어 능력 향상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1083" y="4339167"/>
            <a:ext cx="5704417" cy="88900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새로운 라이브러리를 사용하기전 라이브러리 사용법 미숙지</a:t>
            </a:r>
          </a:p>
          <a:p>
            <a:pPr lvl="0">
              <a:defRPr/>
            </a:pPr>
            <a:r>
              <a:rPr lang="en-US" altLang="ko-KR" sz="1200">
                <a:latin typeface="Noto Sans KR Light"/>
                <a:ea typeface="Noto Sans KR Light"/>
              </a:rPr>
              <a:t>· </a:t>
            </a:r>
            <a:r>
              <a:rPr lang="ko-KR" altLang="en-US" sz="1200">
                <a:latin typeface="Noto Sans KR Light"/>
                <a:ea typeface="Noto Sans KR Light"/>
              </a:rPr>
              <a:t>프로젝트 진행 시 희망 포지션에 대한 적극적 의견 제시 미흡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1083" y="5630334"/>
            <a:ext cx="5704417" cy="1047750"/>
          </a:xfrm>
          <a:prstGeom prst="rect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협업을 통해 팀원들에게 도움을 줄 수 있었던 점</a:t>
            </a:r>
            <a:r>
              <a:rPr lang="en-US" altLang="ko-KR" sz="1200">
                <a:latin typeface="Noto Sans KR Light"/>
                <a:ea typeface="Noto Sans KR Light"/>
              </a:rPr>
              <a:t>, </a:t>
            </a:r>
            <a:r>
              <a:rPr lang="ko-KR" altLang="en-US" sz="1200">
                <a:latin typeface="Noto Sans KR Light"/>
                <a:ea typeface="Noto Sans KR Light"/>
              </a:rPr>
              <a:t>프로젝트를 잘 마무리 한 것에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대한 만족감을 느꼈습니다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추후 </a:t>
            </a:r>
            <a:r>
              <a:rPr lang="en-US" altLang="ko-KR" sz="1200">
                <a:latin typeface="Noto Sans KR Light"/>
                <a:ea typeface="Noto Sans KR Light"/>
              </a:rPr>
              <a:t>, SMTP </a:t>
            </a:r>
            <a:r>
              <a:rPr lang="ko-KR" altLang="en-US" sz="1200">
                <a:latin typeface="Noto Sans KR Light"/>
                <a:ea typeface="Noto Sans KR Light"/>
              </a:rPr>
              <a:t>프로토콜을 이용해 현재 만든 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어플리케이션에 기능을 더해 주식</a:t>
            </a:r>
            <a:r>
              <a:rPr lang="en-US" altLang="ko-KR" sz="1200">
                <a:latin typeface="Noto Sans KR Light"/>
                <a:ea typeface="Noto Sans KR Light"/>
              </a:rPr>
              <a:t> </a:t>
            </a:r>
            <a:r>
              <a:rPr lang="ko-KR" altLang="en-US" sz="1200">
                <a:latin typeface="Noto Sans KR Light"/>
                <a:ea typeface="Noto Sans KR Light"/>
              </a:rPr>
              <a:t>데이터를 사용자에게 보내주는 기능을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구현해 보고 싶습니다</a:t>
            </a:r>
            <a:r>
              <a:rPr lang="en-US" altLang="ko-KR" sz="1200">
                <a:latin typeface="Noto Sans KR Light"/>
                <a:ea typeface="Noto Sans KR Light"/>
              </a:rPr>
              <a:t>. </a:t>
            </a:r>
            <a:r>
              <a:rPr lang="ko-KR" altLang="en-US" sz="1200">
                <a:latin typeface="Noto Sans KR Light"/>
                <a:ea typeface="Noto Sans KR Light"/>
              </a:rPr>
              <a:t>프로젝트를 통해 </a:t>
            </a:r>
            <a:r>
              <a:rPr lang="en-US" altLang="ko-KR" sz="1200">
                <a:latin typeface="Noto Sans KR Light"/>
                <a:ea typeface="Noto Sans KR Light"/>
              </a:rPr>
              <a:t>‘</a:t>
            </a:r>
            <a:r>
              <a:rPr lang="ko-KR" altLang="en-US" sz="1200">
                <a:latin typeface="Noto Sans KR Light"/>
                <a:ea typeface="Noto Sans KR Light"/>
              </a:rPr>
              <a:t>개발자들은 항상 소통이 중요하다</a:t>
            </a:r>
            <a:r>
              <a:rPr lang="en-US" altLang="ko-KR" sz="1200">
                <a:latin typeface="Noto Sans KR Light"/>
                <a:ea typeface="Noto Sans KR Light"/>
              </a:rPr>
              <a:t>’</a:t>
            </a:r>
          </a:p>
          <a:p>
            <a:pPr lvl="0">
              <a:defRPr/>
            </a:pPr>
            <a:r>
              <a:rPr lang="ko-KR" altLang="en-US" sz="1200">
                <a:latin typeface="Noto Sans KR Light"/>
                <a:ea typeface="Noto Sans KR Light"/>
              </a:rPr>
              <a:t>라는 말의 중요성을 느끼게 되었습니다</a:t>
            </a: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8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4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533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04658" y="0"/>
            <a:ext cx="6087341" cy="6858000"/>
          </a:xfrm>
          <a:prstGeom prst="rect">
            <a:avLst/>
          </a:prstGeom>
          <a:solidFill>
            <a:srgbClr val="6F7C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6690" y="6678084"/>
            <a:ext cx="5708810" cy="0"/>
          </a:xfrm>
          <a:prstGeom prst="line">
            <a:avLst/>
          </a:prstGeom>
          <a:ln w="19050">
            <a:solidFill>
              <a:srgbClr val="4D5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8463" y="1213201"/>
            <a:ext cx="4795287" cy="47435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Team Position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프로젝트팀 구성 및 역할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Outline</a:t>
            </a:r>
            <a:r>
              <a:rPr lang="en-US" altLang="ko-KR" sz="14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개요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Order</a:t>
            </a:r>
            <a:r>
              <a:rPr lang="en-US" altLang="ko-KR" sz="2000" b="1">
                <a:latin typeface="Bodoni MT Black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수행절차 및 방법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Result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프로젝트 수행 결과</a:t>
            </a:r>
          </a:p>
          <a:p>
            <a:pPr marL="285750" indent="-285750">
              <a:lnSpc>
                <a:spcPct val="250000"/>
              </a:lnSpc>
              <a:buFont typeface="Wingdings"/>
              <a:buChar char="ü"/>
              <a:defRPr/>
            </a:pPr>
            <a:r>
              <a:rPr lang="en-US" altLang="ko-KR" sz="2500" b="1">
                <a:latin typeface="Bodoni MT Black"/>
              </a:rPr>
              <a:t>Project Evaluation</a:t>
            </a:r>
            <a:r>
              <a:rPr lang="en-US" altLang="ko-KR" sz="2000">
                <a:latin typeface="Noto Sans KR ExtraLight"/>
                <a:ea typeface="Noto Sans KR ExtraLight"/>
              </a:rPr>
              <a:t>_</a:t>
            </a:r>
            <a:r>
              <a:rPr lang="ko-KR" altLang="en-US" sz="1400">
                <a:latin typeface="Noto Sans KR ExtraLight"/>
                <a:ea typeface="Noto Sans KR ExtraLight"/>
              </a:rPr>
              <a:t>평가의견</a:t>
            </a:r>
            <a:endParaRPr lang="ko-KR" altLang="en-US" sz="2000">
              <a:latin typeface="Noto Sans KR ExtraLight"/>
              <a:ea typeface="Noto Sans KR Extra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63" y="207063"/>
            <a:ext cx="2209259" cy="707886"/>
          </a:xfrm>
          <a:prstGeom prst="rect">
            <a:avLst/>
          </a:prstGeom>
          <a:solidFill>
            <a:srgbClr val="4D5747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1"/>
                </a:solidFill>
                <a:latin typeface="Bodoni MT Black"/>
                <a:ea typeface="ADLaM Display"/>
                <a:cs typeface="ADLaM Display"/>
              </a:rPr>
              <a:t>Content</a:t>
            </a:r>
            <a:endParaRPr lang="ko-KR" altLang="en-US" sz="4000">
              <a:solidFill>
                <a:schemeClr val="bg1"/>
              </a:solidFill>
              <a:latin typeface="Bodoni MT Black"/>
              <a:ea typeface="Noto Sans KR Black"/>
              <a:cs typeface="ADLaM Display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806" y="552450"/>
            <a:ext cx="6087341" cy="6305550"/>
          </a:xfrm>
          <a:prstGeom prst="rect">
            <a:avLst/>
          </a:prstGeom>
        </p:spPr>
      </p:pic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78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267241" y="136525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4" name="직사각형 23"/>
          <p:cNvSpPr/>
          <p:nvPr/>
        </p:nvSpPr>
        <p:spPr>
          <a:xfrm>
            <a:off x="6255495" y="136525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9243749" y="136525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278988" y="1361900"/>
            <a:ext cx="2666084" cy="5312833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사각형: 둥근 모서리 9"/>
          <p:cNvSpPr/>
          <p:nvPr/>
        </p:nvSpPr>
        <p:spPr>
          <a:xfrm>
            <a:off x="278988" y="776506"/>
            <a:ext cx="266075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한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석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희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3266165" y="783166"/>
            <a:ext cx="2667921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이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슬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6260510" y="783166"/>
            <a:ext cx="2659606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김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정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빈</a:t>
            </a:r>
          </a:p>
        </p:txBody>
      </p:sp>
      <p:sp>
        <p:nvSpPr>
          <p:cNvPr id="13" name="사각형: 둥근 모서리 12"/>
          <p:cNvSpPr/>
          <p:nvPr/>
        </p:nvSpPr>
        <p:spPr>
          <a:xfrm>
            <a:off x="9246540" y="783166"/>
            <a:ext cx="2669133" cy="973666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Black"/>
                <a:ea typeface="Noto Sans KR Black"/>
              </a:rPr>
              <a:t>장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으</a:t>
            </a:r>
            <a:r>
              <a:rPr lang="en-US" altLang="ko-KR">
                <a:latin typeface="Noto Sans KR Black"/>
                <a:ea typeface="Noto Sans KR Black"/>
              </a:rPr>
              <a:t> </a:t>
            </a:r>
            <a:r>
              <a:rPr lang="ko-KR" altLang="en-US">
                <a:latin typeface="Noto Sans KR Black"/>
                <a:ea typeface="Noto Sans KR Black"/>
              </a:rPr>
              <a:t>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463" y="141069"/>
            <a:ext cx="45827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Team Position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팀원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5604" y="1727081"/>
            <a:ext cx="2552764" cy="353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Window,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 </a:t>
            </a:r>
            <a:r>
              <a:rPr lang="ko-KR" altLang="en-US" sz="1200">
                <a:latin typeface="Noto Sans KR ExtraLight"/>
                <a:ea typeface="Noto Sans KR ExtraLight"/>
              </a:rPr>
              <a:t>데이터 연결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데이터 시각화를 통한 그래프 구현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GUI</a:t>
            </a:r>
            <a:r>
              <a:rPr lang="ko-KR" altLang="en-US" sz="1200">
                <a:latin typeface="Noto Sans KR ExtraLight"/>
                <a:ea typeface="Noto Sans KR ExtraLight"/>
              </a:rPr>
              <a:t> 삽입 금융데이터 크롤링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 Qt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Sub Window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Qt</a:t>
            </a:r>
            <a:r>
              <a:rPr lang="en-US" altLang="ko-KR" sz="1200">
                <a:latin typeface="Noto Sans KR ExtraLight"/>
                <a:ea typeface="Noto Sans KR ExtraLight"/>
              </a:rPr>
              <a:t> Designer </a:t>
            </a:r>
            <a:r>
              <a:rPr lang="ko-KR" altLang="en-US" sz="1200">
                <a:latin typeface="Noto Sans KR ExtraLight"/>
                <a:ea typeface="Noto Sans KR ExtraLight"/>
              </a:rPr>
              <a:t>적용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연결 및 데이터 관리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</a:t>
            </a:r>
            <a:r>
              <a:rPr lang="ko-KR" altLang="en-US" sz="1200" spc="-100">
                <a:latin typeface="Noto Sans KR ExtraLight"/>
                <a:ea typeface="Noto Sans KR ExtraLight"/>
              </a:rPr>
              <a:t> 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스크래핑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42846" y="1731142"/>
            <a:ext cx="2552764" cy="295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DB </a:t>
            </a:r>
            <a:r>
              <a:rPr lang="ko-KR" altLang="en-US" sz="1200">
                <a:latin typeface="Noto Sans KR ExtraLight"/>
                <a:ea typeface="Noto Sans KR ExtraLight"/>
              </a:rPr>
              <a:t>상호작용 금융데이터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 진행</a:t>
            </a:r>
          </a:p>
          <a:p>
            <a:pPr lvl="0">
              <a:defRPr/>
            </a:pPr>
            <a:endParaRPr lang="en-US" altLang="ko-KR" sz="1200">
              <a:latin typeface="Noto Sans KR ExtraLight"/>
              <a:ea typeface="Noto Sans KR ExtraLight"/>
            </a:endParaRP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</a:t>
            </a:r>
            <a:r>
              <a:rPr lang="ko-KR" altLang="en-US" sz="1200"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latin typeface="Noto Sans KR ExtraLight"/>
                <a:ea typeface="Noto Sans KR ExtraLight"/>
              </a:rPr>
              <a:t>REPORT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7885" y="1731142"/>
            <a:ext cx="2552764" cy="429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관리 실무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팀 업무 파트 분배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UI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개발</a:t>
            </a:r>
          </a:p>
          <a:p>
            <a:pPr lvl="0">
              <a:defRPr/>
            </a:pPr>
            <a:endParaRPr lang="en-US" altLang="ko-KR" sz="1200"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정규 표현식 적용 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디자인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Main window</a:t>
            </a:r>
            <a:r>
              <a:rPr lang="ko-KR" altLang="en-US" sz="1200">
                <a:latin typeface="Noto Sans KR ExtraLight"/>
                <a:ea typeface="Noto Sans KR ExtraLight"/>
              </a:rPr>
              <a:t> 전체 디자인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CASE </a:t>
            </a:r>
            <a:r>
              <a:rPr lang="ko-KR" altLang="en-US" sz="1200">
                <a:latin typeface="Noto Sans KR ExtraLight"/>
                <a:ea typeface="Noto Sans KR ExtraLight"/>
              </a:rPr>
              <a:t>시나리오 작성 및 실행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GUI·DB TEST </a:t>
            </a:r>
            <a:r>
              <a:rPr lang="ko-KR" altLang="en-US" sz="1200">
                <a:latin typeface="Noto Sans KR ExtraLight"/>
                <a:ea typeface="Noto Sans KR ExtraLight"/>
              </a:rPr>
              <a:t>초안</a:t>
            </a:r>
            <a:r>
              <a:rPr lang="en-US" altLang="ko-KR" sz="1200"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요구사항 조사서 작성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W</a:t>
            </a:r>
            <a:r>
              <a:rPr lang="en-US" altLang="ko-KR" sz="1200">
                <a:latin typeface="Noto Sans KR ExtraLight"/>
                <a:ea typeface="Noto Sans KR ExtraLight"/>
              </a:rPr>
              <a:t>BS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TEST REPORT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latin typeface="Noto Sans KR ExtraLight"/>
                <a:ea typeface="Noto Sans KR ExtraLight"/>
              </a:rPr>
              <a:t>PPT</a:t>
            </a:r>
            <a:r>
              <a:rPr lang="ko-KR" altLang="en-US" sz="1200">
                <a:latin typeface="Noto Sans KR ExtraLight"/>
                <a:ea typeface="Noto Sans KR ExtraLight"/>
              </a:rPr>
              <a:t> 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1518" y="1734173"/>
            <a:ext cx="2701441" cy="331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프론트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Login &amp; Join Page Popup </a:t>
            </a:r>
            <a:r>
              <a:rPr lang="ko-KR" altLang="en-US" sz="1200">
                <a:latin typeface="Noto Sans KR ExtraLight"/>
                <a:ea typeface="Noto Sans KR ExtraLight"/>
              </a:rPr>
              <a:t>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백 엔드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수집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금융데이터 예측 모델 개발 및 실행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전체 </a:t>
            </a:r>
            <a:r>
              <a:rPr lang="en-US" altLang="ko-KR" sz="1200">
                <a:latin typeface="Noto Sans KR ExtraLight"/>
                <a:ea typeface="Noto Sans KR ExtraLight"/>
              </a:rPr>
              <a:t>Data Base </a:t>
            </a:r>
            <a:r>
              <a:rPr lang="ko-KR" altLang="en-US" sz="1200">
                <a:latin typeface="Noto Sans KR ExtraLight"/>
                <a:ea typeface="Noto Sans KR ExtraLight"/>
              </a:rPr>
              <a:t>설계 및 관리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로그인 및 회원가입 시스템 개발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테스트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 </a:t>
            </a:r>
          </a:p>
          <a:p>
            <a:pPr lvl="0">
              <a:defRPr/>
            </a:pPr>
            <a:r>
              <a:rPr lang="en-US" altLang="ko-KR" sz="1200">
                <a:latin typeface="Noto Sans KR ExtraLight"/>
                <a:ea typeface="Noto Sans KR ExtraLight"/>
              </a:rPr>
              <a:t>GUI 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en-US" altLang="ko-KR" sz="1200" spc="-100">
                <a:latin typeface="Noto Sans KR ExtraLight"/>
                <a:ea typeface="Noto Sans KR ExtraLight"/>
              </a:rPr>
              <a:t>DB·</a:t>
            </a:r>
            <a:r>
              <a:rPr lang="ko-KR" altLang="en-US" sz="1200" spc="-100">
                <a:latin typeface="Noto Sans KR ExtraLight"/>
                <a:ea typeface="Noto Sans KR ExtraLight"/>
              </a:rPr>
              <a:t>금융데이터 상호작용 </a:t>
            </a:r>
            <a:r>
              <a:rPr lang="en-US" altLang="ko-KR" sz="1200" spc="-100">
                <a:latin typeface="Noto Sans KR ExtraLight"/>
                <a:ea typeface="Noto Sans KR ExtraLight"/>
              </a:rPr>
              <a:t>TEST </a:t>
            </a:r>
            <a:r>
              <a:rPr lang="ko-KR" altLang="en-US" sz="1200" spc="-1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r>
              <a:rPr lang="ko-KR" altLang="en-US" sz="1200">
                <a:latin typeface="Noto Sans KR ExtraLight"/>
                <a:ea typeface="Noto Sans KR ExtraLight"/>
              </a:rPr>
              <a:t>머신 러닝 예측 정확도 </a:t>
            </a:r>
            <a:r>
              <a:rPr lang="en-US" altLang="ko-KR" sz="1200">
                <a:latin typeface="Noto Sans KR ExtraLight"/>
                <a:ea typeface="Noto Sans KR ExtraLight"/>
              </a:rPr>
              <a:t>TEST </a:t>
            </a:r>
            <a:r>
              <a:rPr lang="ko-KR" altLang="en-US" sz="1200">
                <a:latin typeface="Noto Sans KR ExtraLight"/>
                <a:ea typeface="Noto Sans KR ExtraLight"/>
              </a:rPr>
              <a:t>코드 작성</a:t>
            </a:r>
          </a:p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SemiBold"/>
                <a:ea typeface="Noto Sans KR SemiBold"/>
              </a:rPr>
              <a:t>프로젝트 문서화 </a:t>
            </a:r>
            <a:r>
              <a:rPr lang="en-US" altLang="ko-KR" sz="1400">
                <a:solidFill>
                  <a:schemeClr val="tx1"/>
                </a:solidFill>
                <a:latin typeface="Noto Sans KR SemiBold"/>
                <a:ea typeface="Noto Sans KR SemiBold"/>
              </a:rPr>
              <a:t>:</a:t>
            </a:r>
          </a:p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TEST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REPORT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 </a:t>
            </a:r>
            <a:r>
              <a:rPr lang="ko-KR" altLang="en-US" sz="1200">
                <a:latin typeface="Noto Sans KR ExtraLight"/>
                <a:ea typeface="Noto Sans KR ExtraLight"/>
              </a:rPr>
              <a:t>작성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프로젝트 </a:t>
            </a:r>
            <a:r>
              <a:rPr lang="en-US" altLang="ko-KR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PPT </a:t>
            </a:r>
            <a:r>
              <a:rPr lang="ko-KR" altLang="en-US" sz="1200">
                <a:solidFill>
                  <a:schemeClr val="tx1"/>
                </a:solidFill>
                <a:latin typeface="Noto Sans KR ExtraLight"/>
                <a:ea typeface="Noto Sans KR ExtraLight"/>
              </a:rPr>
              <a:t>작성</a:t>
            </a:r>
            <a:endParaRPr lang="en-US" altLang="ko-KR" sz="120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40" r="7290"/>
          <a:stretch>
            <a:fillRect/>
          </a:stretch>
        </p:blipFill>
        <p:spPr>
          <a:xfrm>
            <a:off x="749576" y="1926691"/>
            <a:ext cx="4705350" cy="30753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66228" y="1119147"/>
            <a:ext cx="5535272" cy="3220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최근 빅데이터의 수집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저장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분석 기술의 발전으로 미래 예측 데이터 프로그램에 대한 수요가 증가함에 따라 웹사이트를 통해 쉽게 접근할 수 있는 금융 데이터를 활용하여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 사용자가 원하는 주식 정보를 한 눈에 쉽게 확인할 수 있는 주식 예측 프로그램을 개발하게 되었습니다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 b="1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83" y="783166"/>
            <a:ext cx="4107657" cy="577004"/>
          </a:xfrm>
          <a:prstGeom prst="rect">
            <a:avLst/>
          </a:prstGeom>
          <a:solidFill>
            <a:srgbClr val="4D5747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프로젝트 개요</a:t>
            </a:r>
            <a:endParaRPr lang="en-US" altLang="ko-KR" sz="1400">
              <a:solidFill>
                <a:schemeClr val="bg1"/>
              </a:solidFill>
              <a:latin typeface="Noto Sans KR ExtraBold"/>
              <a:ea typeface="Noto Sans KR ExtraBold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Noto Sans KR Medium"/>
                <a:ea typeface="Noto Sans KR Medium"/>
              </a:rPr>
              <a:t>금융데이터 머신 러닝을 통한 주식 예측 프로그램 개발</a:t>
            </a:r>
            <a:endParaRPr lang="en-US" altLang="ko-KR" sz="1400">
              <a:solidFill>
                <a:schemeClr val="bg1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Outline_</a:t>
            </a:r>
            <a:r>
              <a:rPr lang="ko-KR" altLang="en-US" sz="20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프로젝트개요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6800" t="26010" r="20080" b="15610"/>
          <a:stretch>
            <a:fillRect/>
          </a:stretch>
        </p:blipFill>
        <p:spPr>
          <a:xfrm rot="522889">
            <a:off x="2995574" y="4596412"/>
            <a:ext cx="2657475" cy="16427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4290"/>
          <a:stretch>
            <a:fillRect/>
          </a:stretch>
        </p:blipFill>
        <p:spPr>
          <a:xfrm rot="20731398">
            <a:off x="217037" y="3857035"/>
            <a:ext cx="2378937" cy="27757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7920" y="4450463"/>
            <a:ext cx="2407536" cy="24075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7538" y="6452428"/>
            <a:ext cx="111921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※GUI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/>
                <a:ea typeface="Noto Sans KR Light"/>
              </a:rPr>
              <a:t>구현 화면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6307667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개발 배경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23" name="직사각형 9"/>
          <p:cNvSpPr/>
          <p:nvPr/>
        </p:nvSpPr>
        <p:spPr>
          <a:xfrm>
            <a:off x="6466228" y="4813559"/>
            <a:ext cx="5535272" cy="18645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지도 학습을 통한 정확도 </a:t>
            </a:r>
            <a:r>
              <a:rPr lang="en-US" altLang="ko-KR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80%</a:t>
            </a: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이상의 예측 데이터 생성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500" spc="-100" dirty="0">
                <a:solidFill>
                  <a:schemeClr val="tx1"/>
                </a:solidFill>
                <a:latin typeface="Noto Sans KR Medium"/>
                <a:ea typeface="Noto Sans KR Medium"/>
              </a:rPr>
              <a:t>금융 데이터를 효율적으로 분석하여 사용자에게 유용한 예측 정보 제공</a:t>
            </a:r>
            <a:endParaRPr lang="ko-KR" altLang="en-US" sz="1500" dirty="0">
              <a:solidFill>
                <a:schemeClr val="tx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 Medium"/>
                <a:ea typeface="Noto Sans KR Medium"/>
              </a:rPr>
              <a:t>원하는 정보를 손쉽게 확인할 수 있는 직관적인 인터페이스 제공</a:t>
            </a:r>
            <a:endParaRPr lang="ko-KR" altLang="en-US" sz="1500" b="1" dirty="0">
              <a:solidFill>
                <a:schemeClr val="tx1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24" name="직사각형 24"/>
          <p:cNvSpPr/>
          <p:nvPr/>
        </p:nvSpPr>
        <p:spPr>
          <a:xfrm>
            <a:off x="6307667" y="4487654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lnSpc>
                <a:spcPts val="2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목표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5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453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rot="16200000" flipH="1">
            <a:off x="5613787" y="3728743"/>
            <a:ext cx="5891154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683486" y="1365250"/>
            <a:ext cx="3122944" cy="5308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주식 예측 자동화 프로그램</a:t>
            </a:r>
          </a:p>
          <a:p>
            <a:pPr lvl="0">
              <a:defRPr/>
            </a:pPr>
            <a:endParaRPr lang="ko-KR" altLang="en-US" sz="1600" dirty="0">
              <a:solidFill>
                <a:schemeClr val="tx1"/>
              </a:solidFill>
              <a:latin typeface="Noto Sans KR SemiBold"/>
              <a:ea typeface="Noto Sans KR Semi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 dirty="0">
                <a:solidFill>
                  <a:schemeClr val="tx1"/>
                </a:solidFill>
                <a:latin typeface="Noto Sans KR Light"/>
                <a:ea typeface="Noto Sans KR Light"/>
              </a:rPr>
              <a:t>기존 주식 데이터를 활용한 예측 데이터 제공</a:t>
            </a:r>
            <a:endParaRPr lang="ko-KR" altLang="en-US" sz="12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회원 비회원별 페이지 분리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 dirty="0">
                <a:solidFill>
                  <a:schemeClr val="tx1"/>
                </a:solidFill>
                <a:latin typeface="Noto Sans KR Light"/>
                <a:ea typeface="Noto Sans KR Light"/>
              </a:rPr>
              <a:t>검색창을 통한 주식 데이터 종목 선택적 노출</a:t>
            </a:r>
            <a:endParaRPr lang="ko-KR" altLang="en-US" sz="12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주식 데이터 </a:t>
            </a: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적재를 통한 데이터 관리</a:t>
            </a:r>
          </a:p>
          <a:p>
            <a:pPr>
              <a:lnSpc>
                <a:spcPct val="200000"/>
              </a:lnSpc>
              <a:defRPr/>
            </a:pPr>
            <a:endParaRPr lang="ko-KR" altLang="en-US" sz="12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■</a:t>
            </a:r>
            <a:r>
              <a:rPr lang="en-US" altLang="ko-KR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oto Sans KR SemiBold"/>
                <a:ea typeface="Noto Sans KR SemiBold"/>
              </a:rPr>
              <a:t>비기능적 요구사항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유저 데이터 보안을 위한 암호화 작업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Noto Sans KR Light"/>
                <a:ea typeface="Noto Sans KR Light"/>
              </a:rPr>
              <a:t>전체 기능 테스트를 통한 결함 관리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200" spc="-100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sz="1200" spc="-100" dirty="0">
                <a:solidFill>
                  <a:schemeClr val="tx1"/>
                </a:solidFill>
                <a:latin typeface="Noto Sans KR Light"/>
                <a:ea typeface="Noto Sans KR Light"/>
              </a:rPr>
              <a:t>주식 데이터 예측 정확성에 대한 테스트 진행</a:t>
            </a:r>
            <a:endParaRPr lang="en-US" altLang="ko-KR" sz="1200" spc="-100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그래픽 사용자 인터페이스 환경</a:t>
            </a:r>
            <a:r>
              <a:rPr lang="en-US" altLang="ko-KR" sz="1200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(PC)</a:t>
            </a:r>
            <a:endParaRPr lang="ko-KR" altLang="en-US" sz="1200" dirty="0">
              <a:solidFill>
                <a:schemeClr val="tx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ko-KR" altLang="en-US" sz="1600" dirty="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4721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Order</a:t>
            </a:r>
            <a:r>
              <a:rPr lang="en-US" altLang="ko-KR" sz="20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_</a:t>
            </a:r>
            <a:r>
              <a:rPr lang="ko-KR" altLang="en-US" sz="20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요구사항 조사서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083" y="783166"/>
            <a:ext cx="8242588" cy="5894917"/>
          </a:xfrm>
          <a:prstGeom prst="rect">
            <a:avLst/>
          </a:prstGeom>
        </p:spPr>
      </p:pic>
      <p:sp>
        <p:nvSpPr>
          <p:cNvPr id="18" name="직사각형 24"/>
          <p:cNvSpPr/>
          <p:nvPr/>
        </p:nvSpPr>
        <p:spPr>
          <a:xfrm>
            <a:off x="8680980" y="783166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Report</a:t>
            </a:r>
          </a:p>
        </p:txBody>
      </p:sp>
      <p:cxnSp>
        <p:nvCxnSpPr>
          <p:cNvPr id="19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72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00D315-FF7C-ACF8-C827-FC020E326792}"/>
              </a:ext>
            </a:extLst>
          </p:cNvPr>
          <p:cNvSpPr txBox="1"/>
          <p:nvPr/>
        </p:nvSpPr>
        <p:spPr>
          <a:xfrm>
            <a:off x="101166" y="141069"/>
            <a:ext cx="378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</a:t>
            </a:r>
            <a:r>
              <a:rPr lang="en-US" altLang="ko-KR" sz="2800" b="1" dirty="0" err="1">
                <a:solidFill>
                  <a:srgbClr val="4D5747"/>
                </a:solidFill>
                <a:latin typeface="Bodoni MT Black" panose="02070A03080606020203" pitchFamily="18" charset="0"/>
              </a:rPr>
              <a:t>Order</a:t>
            </a:r>
            <a:r>
              <a:rPr lang="en-US" altLang="ko-KR" sz="2000" b="1" dirty="0" err="1">
                <a:solidFill>
                  <a:srgbClr val="4D5747"/>
                </a:solidFill>
                <a:latin typeface="Bodoni MT Black" panose="02070A03080606020203" pitchFamily="18" charset="0"/>
              </a:rPr>
              <a:t>_</a:t>
            </a:r>
            <a:r>
              <a:rPr lang="en-US" altLang="ko-KR" sz="2800" b="1" dirty="0" err="1">
                <a:solidFill>
                  <a:srgbClr val="4D5747"/>
                </a:solidFill>
                <a:latin typeface="Bodoni MT Black" panose="02070A03080606020203" pitchFamily="18" charset="0"/>
              </a:rPr>
              <a:t>WBS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3" y="783167"/>
            <a:ext cx="11800417" cy="5894917"/>
          </a:xfrm>
          <a:prstGeom prst="rect">
            <a:avLst/>
          </a:prstGeom>
        </p:spPr>
      </p:pic>
      <p:cxnSp>
        <p:nvCxnSpPr>
          <p:cNvPr id="1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701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166" y="141069"/>
            <a:ext cx="59178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4D5747"/>
                </a:solidFill>
                <a:latin typeface="Bodoni MT Black"/>
              </a:rPr>
              <a:t>Project Order</a:t>
            </a:r>
            <a:r>
              <a:rPr lang="en-US" altLang="ko-KR" sz="2000" b="1">
                <a:solidFill>
                  <a:srgbClr val="4D5747"/>
                </a:solidFill>
                <a:latin typeface="Bodoni MT Black"/>
              </a:rPr>
              <a:t>_</a:t>
            </a:r>
            <a:r>
              <a:rPr lang="ko-KR" altLang="en-US" sz="2000" b="1">
                <a:solidFill>
                  <a:srgbClr val="4D5747"/>
                </a:solidFill>
                <a:latin typeface="Bodoni MT Black"/>
              </a:rPr>
              <a:t>프로젝트 수행절차 및 방법</a:t>
            </a:r>
            <a:endParaRPr lang="ko-KR" altLang="en-US" sz="2800" b="1">
              <a:solidFill>
                <a:srgbClr val="4D5747"/>
              </a:solidFill>
              <a:latin typeface="Bodoni MT Black"/>
            </a:endParaRPr>
          </a:p>
        </p:txBody>
      </p:sp>
      <p:sp>
        <p:nvSpPr>
          <p:cNvPr id="66" name="직사각형 24"/>
          <p:cNvSpPr/>
          <p:nvPr/>
        </p:nvSpPr>
        <p:spPr>
          <a:xfrm>
            <a:off x="201083" y="783166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프로젝트 수행 순서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69" name="직사각형 24"/>
          <p:cNvSpPr/>
          <p:nvPr/>
        </p:nvSpPr>
        <p:spPr>
          <a:xfrm>
            <a:off x="6307667" y="783166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ko-KR" altLang="en-US" b="1">
                <a:solidFill>
                  <a:schemeClr val="tx1"/>
                </a:solidFill>
              </a:rPr>
              <a:t>프로젝트 사용 기술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6307667" y="1365250"/>
            <a:ext cx="3219506" cy="1771147"/>
            <a:chOff x="6307667" y="1365250"/>
            <a:chExt cx="3219506" cy="1771147"/>
          </a:xfrm>
        </p:grpSpPr>
        <p:sp>
          <p:nvSpPr>
            <p:cNvPr id="76" name="직사각형 6"/>
            <p:cNvSpPr/>
            <p:nvPr/>
          </p:nvSpPr>
          <p:spPr>
            <a:xfrm>
              <a:off x="6355292" y="1507336"/>
              <a:ext cx="3171881" cy="1629060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KR ExtraLight"/>
                <a:ea typeface="Noto Sans KR ExtraLight"/>
              </a:endParaRPr>
            </a:p>
          </p:txBody>
        </p:sp>
        <p:pic>
          <p:nvPicPr>
            <p:cNvPr id="77" name="그림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515021" y="1880514"/>
              <a:ext cx="1057472" cy="1057472"/>
            </a:xfrm>
            <a:prstGeom prst="rect">
              <a:avLst/>
            </a:prstGeom>
          </p:spPr>
        </p:pic>
        <p:pic>
          <p:nvPicPr>
            <p:cNvPr id="78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31042" y="1814213"/>
              <a:ext cx="1190074" cy="1190074"/>
            </a:xfrm>
            <a:prstGeom prst="rect">
              <a:avLst/>
            </a:prstGeom>
          </p:spPr>
        </p:pic>
        <p:sp>
          <p:nvSpPr>
            <p:cNvPr id="79" name="TextBox 43"/>
            <p:cNvSpPr txBox="1"/>
            <p:nvPr/>
          </p:nvSpPr>
          <p:spPr>
            <a:xfrm>
              <a:off x="6307667" y="1365250"/>
              <a:ext cx="1472181" cy="369332"/>
            </a:xfrm>
            <a:prstGeom prst="rect">
              <a:avLst/>
            </a:prstGeom>
            <a:solidFill>
              <a:srgbClr val="4D5747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Noto Sans KR ExtraBold"/>
                  <a:ea typeface="Noto Sans KR ExtraBold"/>
                </a:rPr>
                <a:t>Main &amp; DB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307667" y="3312985"/>
            <a:ext cx="3219506" cy="1771147"/>
            <a:chOff x="1703917" y="2121668"/>
            <a:chExt cx="3219506" cy="1771147"/>
          </a:xfrm>
        </p:grpSpPr>
        <p:sp>
          <p:nvSpPr>
            <p:cNvPr id="81" name="직사각형 6"/>
            <p:cNvSpPr/>
            <p:nvPr/>
          </p:nvSpPr>
          <p:spPr>
            <a:xfrm>
              <a:off x="1751542" y="2263754"/>
              <a:ext cx="3171881" cy="1629060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KR ExtraLight"/>
                <a:ea typeface="Noto Sans KR ExtraLight"/>
              </a:endParaRPr>
            </a:p>
          </p:txBody>
        </p:sp>
        <p:sp>
          <p:nvSpPr>
            <p:cNvPr id="82" name="TextBox 43"/>
            <p:cNvSpPr txBox="1"/>
            <p:nvPr/>
          </p:nvSpPr>
          <p:spPr>
            <a:xfrm>
              <a:off x="1703917" y="2121668"/>
              <a:ext cx="1472181" cy="369332"/>
            </a:xfrm>
            <a:prstGeom prst="rect">
              <a:avLst/>
            </a:prstGeom>
            <a:solidFill>
              <a:srgbClr val="4D5747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Noto Sans KR ExtraBold"/>
                  <a:ea typeface="Noto Sans KR ExtraBold"/>
                </a:rPr>
                <a:t>GUI</a:t>
              </a:r>
            </a:p>
          </p:txBody>
        </p:sp>
        <p:pic>
          <p:nvPicPr>
            <p:cNvPr id="83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9083" y="2716947"/>
              <a:ext cx="876300" cy="876300"/>
            </a:xfrm>
            <a:prstGeom prst="rect">
              <a:avLst/>
            </a:prstGeom>
          </p:spPr>
        </p:pic>
        <p:pic>
          <p:nvPicPr>
            <p:cNvPr id="84" name="그림 25"/>
            <p:cNvPicPr>
              <a:picLocks noChangeAspect="1"/>
            </p:cNvPicPr>
            <p:nvPr/>
          </p:nvPicPr>
          <p:blipFill rotWithShape="1">
            <a:blip r:embed="rId5"/>
            <a:srcRect r="7400"/>
            <a:stretch>
              <a:fillRect/>
            </a:stretch>
          </p:blipFill>
          <p:spPr>
            <a:xfrm>
              <a:off x="3695589" y="2716947"/>
              <a:ext cx="1132061" cy="882532"/>
            </a:xfrm>
            <a:prstGeom prst="rect">
              <a:avLst/>
            </a:prstGeom>
          </p:spPr>
        </p:pic>
        <p:pic>
          <p:nvPicPr>
            <p:cNvPr id="85" name="그림 5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76261" y="2716947"/>
              <a:ext cx="912516" cy="912516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6307667" y="5260721"/>
            <a:ext cx="3219506" cy="1417363"/>
            <a:chOff x="1703917" y="4093328"/>
            <a:chExt cx="3219506" cy="1417363"/>
          </a:xfrm>
        </p:grpSpPr>
        <p:sp>
          <p:nvSpPr>
            <p:cNvPr id="87" name="직사각형 6"/>
            <p:cNvSpPr/>
            <p:nvPr/>
          </p:nvSpPr>
          <p:spPr>
            <a:xfrm>
              <a:off x="1751542" y="4235415"/>
              <a:ext cx="3171881" cy="1275277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KR ExtraLight"/>
                <a:ea typeface="Noto Sans KR ExtraLight"/>
              </a:endParaRPr>
            </a:p>
          </p:txBody>
        </p:sp>
        <p:pic>
          <p:nvPicPr>
            <p:cNvPr id="88" name="그림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47648" y="4684551"/>
              <a:ext cx="1782870" cy="601719"/>
            </a:xfrm>
            <a:prstGeom prst="rect">
              <a:avLst/>
            </a:prstGeom>
          </p:spPr>
        </p:pic>
        <p:pic>
          <p:nvPicPr>
            <p:cNvPr id="89" name="그림 49"/>
            <p:cNvPicPr>
              <a:picLocks noChangeAspect="1"/>
            </p:cNvPicPr>
            <p:nvPr/>
          </p:nvPicPr>
          <p:blipFill rotWithShape="1">
            <a:blip r:embed="rId8"/>
            <a:srcRect l="38230" r="36720"/>
            <a:stretch>
              <a:fillRect/>
            </a:stretch>
          </p:blipFill>
          <p:spPr>
            <a:xfrm>
              <a:off x="4035989" y="4445621"/>
              <a:ext cx="681377" cy="885817"/>
            </a:xfrm>
            <a:prstGeom prst="rect">
              <a:avLst/>
            </a:prstGeom>
          </p:spPr>
        </p:pic>
        <p:sp>
          <p:nvSpPr>
            <p:cNvPr id="90" name="TextBox 43"/>
            <p:cNvSpPr txBox="1"/>
            <p:nvPr/>
          </p:nvSpPr>
          <p:spPr>
            <a:xfrm>
              <a:off x="1703917" y="4093328"/>
              <a:ext cx="1472181" cy="369332"/>
            </a:xfrm>
            <a:prstGeom prst="rect">
              <a:avLst/>
            </a:prstGeom>
            <a:solidFill>
              <a:srgbClr val="4D5747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Noto Sans KR ExtraBold"/>
                  <a:ea typeface="Noto Sans KR ExtraBold"/>
                </a:rPr>
                <a:t>TEST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9641418" y="1365250"/>
            <a:ext cx="2360083" cy="5312833"/>
            <a:chOff x="5215425" y="303707"/>
            <a:chExt cx="2360083" cy="5312833"/>
          </a:xfrm>
        </p:grpSpPr>
        <p:sp>
          <p:nvSpPr>
            <p:cNvPr id="95" name="직사각형 6"/>
            <p:cNvSpPr/>
            <p:nvPr/>
          </p:nvSpPr>
          <p:spPr>
            <a:xfrm>
              <a:off x="5274956" y="445793"/>
              <a:ext cx="2300552" cy="5170747"/>
            </a:xfrm>
            <a:prstGeom prst="rect">
              <a:avLst/>
            </a:prstGeom>
            <a:solidFill>
              <a:srgbClr val="D9D9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KR ExtraLight"/>
                <a:ea typeface="Noto Sans KR ExtraLight"/>
              </a:endParaRPr>
            </a:p>
          </p:txBody>
        </p:sp>
        <p:pic>
          <p:nvPicPr>
            <p:cNvPr id="96" name="그림 5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711804" y="1912432"/>
              <a:ext cx="1426857" cy="768125"/>
            </a:xfrm>
            <a:prstGeom prst="rect">
              <a:avLst/>
            </a:prstGeom>
          </p:spPr>
        </p:pic>
        <p:pic>
          <p:nvPicPr>
            <p:cNvPr id="97" name="그림 5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303109" y="4821285"/>
              <a:ext cx="2244246" cy="482235"/>
            </a:xfrm>
            <a:prstGeom prst="rect">
              <a:avLst/>
            </a:prstGeom>
          </p:spPr>
        </p:pic>
        <p:pic>
          <p:nvPicPr>
            <p:cNvPr id="98" name="그림 6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56420" y="713122"/>
              <a:ext cx="1502445" cy="939028"/>
            </a:xfrm>
            <a:prstGeom prst="rect">
              <a:avLst/>
            </a:prstGeom>
          </p:spPr>
        </p:pic>
        <p:sp>
          <p:nvSpPr>
            <p:cNvPr id="99" name="TextBox 43"/>
            <p:cNvSpPr txBox="1"/>
            <p:nvPr/>
          </p:nvSpPr>
          <p:spPr>
            <a:xfrm>
              <a:off x="5215425" y="303707"/>
              <a:ext cx="1472181" cy="369332"/>
            </a:xfrm>
            <a:prstGeom prst="rect">
              <a:avLst/>
            </a:prstGeom>
            <a:solidFill>
              <a:srgbClr val="4D5747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Noto Sans KR ExtraBold"/>
                  <a:ea typeface="Noto Sans KR ExtraBold"/>
                </a:rPr>
                <a:t>Library</a:t>
              </a:r>
            </a:p>
          </p:txBody>
        </p:sp>
        <p:pic>
          <p:nvPicPr>
            <p:cNvPr id="100" name="그림 4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25933" y="3918601"/>
              <a:ext cx="2198598" cy="537626"/>
            </a:xfrm>
            <a:prstGeom prst="rect">
              <a:avLst/>
            </a:prstGeom>
          </p:spPr>
        </p:pic>
        <p:pic>
          <p:nvPicPr>
            <p:cNvPr id="101" name="그림 5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67048" y="3045615"/>
              <a:ext cx="2116368" cy="507928"/>
            </a:xfrm>
            <a:prstGeom prst="rect">
              <a:avLst/>
            </a:prstGeom>
          </p:spPr>
        </p:pic>
      </p:grpSp>
      <p:sp>
        <p:nvSpPr>
          <p:cNvPr id="104" name="직사각형 6"/>
          <p:cNvSpPr/>
          <p:nvPr/>
        </p:nvSpPr>
        <p:spPr>
          <a:xfrm>
            <a:off x="201083" y="1365250"/>
            <a:ext cx="5704417" cy="5309483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KR ExtraLight"/>
              <a:ea typeface="Noto Sans KR ExtraLight"/>
            </a:endParaRPr>
          </a:p>
        </p:txBody>
      </p:sp>
      <p:sp>
        <p:nvSpPr>
          <p:cNvPr id="105" name="직사각형 22"/>
          <p:cNvSpPr/>
          <p:nvPr/>
        </p:nvSpPr>
        <p:spPr>
          <a:xfrm>
            <a:off x="4116805" y="5593023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직사각형 22"/>
          <p:cNvSpPr/>
          <p:nvPr/>
        </p:nvSpPr>
        <p:spPr>
          <a:xfrm rot="5400000">
            <a:off x="2877883" y="5039630"/>
            <a:ext cx="313772" cy="27823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22"/>
          <p:cNvSpPr/>
          <p:nvPr/>
        </p:nvSpPr>
        <p:spPr>
          <a:xfrm>
            <a:off x="1643612" y="5593023"/>
            <a:ext cx="313771" cy="994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8" name="사각형: 둥근 모서리 17"/>
          <p:cNvSpPr/>
          <p:nvPr/>
        </p:nvSpPr>
        <p:spPr>
          <a:xfrm>
            <a:off x="745623" y="5169138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데이터 머신 러닝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09" name="사각형: 둥근 모서리 18"/>
          <p:cNvSpPr/>
          <p:nvPr/>
        </p:nvSpPr>
        <p:spPr>
          <a:xfrm>
            <a:off x="3218815" y="1530640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프로젝트</a:t>
            </a:r>
          </a:p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보고서 작성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10" name="화살표: 아래쪽 3"/>
          <p:cNvSpPr/>
          <p:nvPr/>
        </p:nvSpPr>
        <p:spPr>
          <a:xfrm>
            <a:off x="1489442" y="4685875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화살표: 아래쪽 3"/>
          <p:cNvSpPr/>
          <p:nvPr/>
        </p:nvSpPr>
        <p:spPr>
          <a:xfrm flipV="1">
            <a:off x="3962634" y="2268891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사각형: 둥근 모서리 19"/>
          <p:cNvSpPr/>
          <p:nvPr/>
        </p:nvSpPr>
        <p:spPr>
          <a:xfrm>
            <a:off x="3182806" y="2744537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어플리케이션</a:t>
            </a:r>
          </a:p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테스트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13" name="화살표: 아래쪽 3"/>
          <p:cNvSpPr/>
          <p:nvPr/>
        </p:nvSpPr>
        <p:spPr>
          <a:xfrm flipV="1">
            <a:off x="3962634" y="3466657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4" name="사각형: 둥근 모서리 20"/>
          <p:cNvSpPr/>
          <p:nvPr/>
        </p:nvSpPr>
        <p:spPr>
          <a:xfrm>
            <a:off x="3182805" y="3958434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Noto Sans KR ExtraBold"/>
                <a:ea typeface="Noto Sans KR ExtraBold"/>
              </a:rPr>
              <a:t>UI </a:t>
            </a:r>
            <a:r>
              <a:rPr lang="ko-KR" altLang="en-US">
                <a:latin typeface="Noto Sans KR ExtraBold"/>
                <a:ea typeface="Noto Sans KR ExtraBold"/>
              </a:rPr>
              <a:t>설계</a:t>
            </a:r>
          </a:p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데이터 시각화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15" name="사각형: 둥근 모서리 16"/>
          <p:cNvSpPr/>
          <p:nvPr/>
        </p:nvSpPr>
        <p:spPr>
          <a:xfrm>
            <a:off x="745623" y="3956306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데이터 수집</a:t>
            </a:r>
          </a:p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데이터 베이스 설계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16" name="화살표: 아래쪽 3"/>
          <p:cNvSpPr/>
          <p:nvPr/>
        </p:nvSpPr>
        <p:spPr>
          <a:xfrm flipV="1">
            <a:off x="3962634" y="4685874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7" name="화살표: 아래쪽 3"/>
          <p:cNvSpPr/>
          <p:nvPr/>
        </p:nvSpPr>
        <p:spPr>
          <a:xfrm>
            <a:off x="1489442" y="3466657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8" name="사각형: 둥근 모서리 15"/>
          <p:cNvSpPr/>
          <p:nvPr/>
        </p:nvSpPr>
        <p:spPr>
          <a:xfrm>
            <a:off x="745623" y="2743473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프로젝트 주제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주식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)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Noto Sans KR ExtraBold"/>
                <a:ea typeface="Noto Sans KR ExtraBold"/>
              </a:rPr>
              <a:t> 현황 조사</a:t>
            </a: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sp>
        <p:nvSpPr>
          <p:cNvPr id="119" name="사각형: 둥근 모서리 21"/>
          <p:cNvSpPr/>
          <p:nvPr/>
        </p:nvSpPr>
        <p:spPr>
          <a:xfrm>
            <a:off x="3182805" y="5172331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백엔드</a:t>
            </a:r>
          </a:p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데이터 링킹</a:t>
            </a:r>
            <a:endParaRPr lang="en-US" altLang="ko-KR">
              <a:latin typeface="Noto Sans KR ExtraBold"/>
              <a:ea typeface="Noto Sans KR ExtraBold"/>
            </a:endParaRPr>
          </a:p>
        </p:txBody>
      </p:sp>
      <p:sp>
        <p:nvSpPr>
          <p:cNvPr id="120" name="화살표: 아래쪽 3"/>
          <p:cNvSpPr/>
          <p:nvPr/>
        </p:nvSpPr>
        <p:spPr>
          <a:xfrm>
            <a:off x="1489442" y="2268891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1" name="사각형: 둥근 모서리 13"/>
          <p:cNvSpPr/>
          <p:nvPr/>
        </p:nvSpPr>
        <p:spPr>
          <a:xfrm>
            <a:off x="745623" y="1530640"/>
            <a:ext cx="2109751" cy="885817"/>
          </a:xfrm>
          <a:prstGeom prst="roundRect">
            <a:avLst>
              <a:gd name="adj" fmla="val 16667"/>
            </a:avLst>
          </a:prstGeom>
          <a:solidFill>
            <a:srgbClr val="4D5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Noto Sans KR ExtraBold"/>
                <a:ea typeface="Noto Sans KR ExtraBold"/>
              </a:rPr>
              <a:t>요구사항 분석</a:t>
            </a:r>
          </a:p>
          <a:p>
            <a:pPr algn="ctr">
              <a:defRPr/>
            </a:pPr>
            <a:r>
              <a:rPr lang="en-US" altLang="ko-KR">
                <a:latin typeface="Noto Sans KR ExtraBold"/>
                <a:ea typeface="Noto Sans KR ExtraBold"/>
              </a:rPr>
              <a:t>WBS </a:t>
            </a:r>
            <a:r>
              <a:rPr lang="ko-KR" altLang="en-US">
                <a:latin typeface="Noto Sans KR ExtraBold"/>
                <a:ea typeface="Noto Sans KR ExtraBold"/>
              </a:rPr>
              <a:t>작성</a:t>
            </a:r>
          </a:p>
        </p:txBody>
      </p:sp>
      <p:sp>
        <p:nvSpPr>
          <p:cNvPr id="122" name="화살표: 아래쪽 3"/>
          <p:cNvSpPr/>
          <p:nvPr/>
        </p:nvSpPr>
        <p:spPr>
          <a:xfrm rot="5400000" flipV="1">
            <a:off x="2723713" y="6132751"/>
            <a:ext cx="622113" cy="59606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1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1072" y="6678083"/>
            <a:ext cx="11680525" cy="1"/>
          </a:xfrm>
          <a:prstGeom prst="line">
            <a:avLst/>
          </a:prstGeom>
          <a:ln w="12700">
            <a:solidFill>
              <a:srgbClr val="6F7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572F3B-F9CF-8997-9E37-897B3DC04747}"/>
              </a:ext>
            </a:extLst>
          </p:cNvPr>
          <p:cNvSpPr txBox="1"/>
          <p:nvPr/>
        </p:nvSpPr>
        <p:spPr>
          <a:xfrm>
            <a:off x="101166" y="141069"/>
            <a:ext cx="554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Project Order_</a:t>
            </a:r>
            <a:r>
              <a:rPr lang="ko-KR" altLang="en-US" sz="2000" b="1" dirty="0">
                <a:solidFill>
                  <a:srgbClr val="4D5747"/>
                </a:solidFill>
                <a:latin typeface="Bodoni MT Black" panose="02070A03080606020203" pitchFamily="18" charset="0"/>
              </a:rPr>
              <a:t>어플리케이션 수행절차</a:t>
            </a:r>
            <a:endParaRPr lang="ko-KR" altLang="en-US" sz="2800" b="1" dirty="0">
              <a:solidFill>
                <a:srgbClr val="4D5747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053" y="1724820"/>
            <a:ext cx="8984654" cy="365765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49249" y="1718904"/>
            <a:ext cx="2240689" cy="4457359"/>
            <a:chOff x="2161774" y="1076326"/>
            <a:chExt cx="2709948" cy="5390847"/>
          </a:xfrm>
        </p:grpSpPr>
        <p:grpSp>
          <p:nvGrpSpPr>
            <p:cNvPr id="9" name="그룹 8"/>
            <p:cNvGrpSpPr/>
            <p:nvPr/>
          </p:nvGrpSpPr>
          <p:grpSpPr>
            <a:xfrm>
              <a:off x="2161774" y="1076326"/>
              <a:ext cx="2709948" cy="5390847"/>
              <a:chOff x="2161774" y="1076326"/>
              <a:chExt cx="2709948" cy="5390847"/>
            </a:xfrm>
          </p:grpSpPr>
          <p:sp>
            <p:nvSpPr>
              <p:cNvPr id="12" name="사각형: 둥근 모서리 11"/>
              <p:cNvSpPr/>
              <p:nvPr/>
            </p:nvSpPr>
            <p:spPr>
              <a:xfrm>
                <a:off x="2176147" y="107632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App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3" name="사각형: 둥근 모서리 12"/>
              <p:cNvSpPr/>
              <p:nvPr/>
            </p:nvSpPr>
            <p:spPr>
              <a:xfrm>
                <a:off x="2176146" y="162983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pjKivyLogin &amp; 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4" name="사각형: 둥근 모서리 13"/>
              <p:cNvSpPr/>
              <p:nvPr/>
            </p:nvSpPr>
            <p:spPr>
              <a:xfrm>
                <a:off x="2176146" y="218333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pjQtui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5" name="사각형: 둥근 모서리 14"/>
              <p:cNvSpPr/>
              <p:nvPr/>
            </p:nvSpPr>
            <p:spPr>
              <a:xfrm>
                <a:off x="2176145" y="3290350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pjMain or pjNologin</a:t>
                </a:r>
              </a:p>
            </p:txBody>
          </p:sp>
          <p:sp>
            <p:nvSpPr>
              <p:cNvPr id="16" name="사각형: 둥근 모서리 15"/>
              <p:cNvSpPr/>
              <p:nvPr/>
            </p:nvSpPr>
            <p:spPr>
              <a:xfrm>
                <a:off x="2176145" y="3843856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pjScrap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7" name="사각형: 둥근 모서리 16"/>
              <p:cNvSpPr/>
              <p:nvPr/>
            </p:nvSpPr>
            <p:spPr>
              <a:xfrm>
                <a:off x="2176145" y="4397362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8" name="사각형: 둥근 모서리 17"/>
              <p:cNvSpPr/>
              <p:nvPr/>
            </p:nvSpPr>
            <p:spPr>
              <a:xfrm>
                <a:off x="2161776" y="4950868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pjMydb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19" name="사각형: 둥근 모서리 18"/>
              <p:cNvSpPr/>
              <p:nvPr/>
            </p:nvSpPr>
            <p:spPr>
              <a:xfrm>
                <a:off x="2161776" y="550437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F0ECE4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>
                    <a:solidFill>
                      <a:schemeClr val="tx1"/>
                    </a:solidFill>
                    <a:latin typeface="Noto Sans KR SemiBold"/>
                    <a:ea typeface="Noto Sans KR SemiBold"/>
                  </a:rPr>
                  <a:t>pjDownStock</a:t>
                </a:r>
                <a:endParaRPr lang="ko-KR" altLang="en-US" sz="1200">
                  <a:solidFill>
                    <a:schemeClr val="tx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20" name="사각형: 둥근 모서리 19"/>
              <p:cNvSpPr/>
              <p:nvPr/>
            </p:nvSpPr>
            <p:spPr>
              <a:xfrm>
                <a:off x="2161774" y="2736844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Loop Start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  <p:sp>
            <p:nvSpPr>
              <p:cNvPr id="21" name="사각형: 둥근 모서리 20"/>
              <p:cNvSpPr/>
              <p:nvPr/>
            </p:nvSpPr>
            <p:spPr>
              <a:xfrm>
                <a:off x="2161775" y="6057881"/>
                <a:ext cx="2695575" cy="409292"/>
              </a:xfrm>
              <a:prstGeom prst="roundRect">
                <a:avLst>
                  <a:gd name="adj" fmla="val 16667"/>
                </a:avLst>
              </a:prstGeom>
              <a:solidFill>
                <a:srgbClr val="4D5747"/>
              </a:solidFill>
              <a:ln>
                <a:solidFill>
                  <a:srgbClr val="4D574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Noto Sans KR SemiBold"/>
                    <a:ea typeface="Noto Sans KR SemiBold"/>
                  </a:rPr>
                  <a:t>Repeat Loop</a:t>
                </a:r>
                <a:endParaRPr lang="ko-KR" altLang="en-US" sz="1400">
                  <a:solidFill>
                    <a:schemeClr val="bg1"/>
                  </a:solidFill>
                  <a:latin typeface="Noto Sans KR SemiBold"/>
                  <a:ea typeface="Noto Sans KR SemiBold"/>
                </a:endParaRPr>
              </a:p>
            </p:txBody>
          </p:sp>
        </p:grpSp>
        <p:cxnSp>
          <p:nvCxnSpPr>
            <p:cNvPr id="10" name="연결선: 구부러짐 9"/>
            <p:cNvCxnSpPr>
              <a:stCxn id="21" idx="1"/>
              <a:endCxn id="20" idx="1"/>
            </p:cNvCxnSpPr>
            <p:nvPr/>
          </p:nvCxnSpPr>
          <p:spPr>
            <a:xfrm rot="10800000">
              <a:off x="2161775" y="2941491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연결선: 구부러짐 10"/>
            <p:cNvCxnSpPr>
              <a:stCxn id="20" idx="3"/>
              <a:endCxn id="21" idx="3"/>
            </p:cNvCxnSpPr>
            <p:nvPr/>
          </p:nvCxnSpPr>
          <p:spPr>
            <a:xfrm>
              <a:off x="4857349" y="2941490"/>
              <a:ext cx="1" cy="3321037"/>
            </a:xfrm>
            <a:prstGeom prst="curvedConnector3">
              <a:avLst>
                <a:gd name="adj1" fmla="val 228601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직사각형 24"/>
          <p:cNvSpPr/>
          <p:nvPr/>
        </p:nvSpPr>
        <p:spPr>
          <a:xfrm>
            <a:off x="201083" y="783166"/>
            <a:ext cx="2460873" cy="455605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프로세스 흐름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3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304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4"/>
          <p:cNvSpPr/>
          <p:nvPr/>
        </p:nvSpPr>
        <p:spPr>
          <a:xfrm>
            <a:off x="6303209" y="793242"/>
            <a:ext cx="2460873" cy="455605"/>
          </a:xfrm>
          <a:prstGeom prst="rect">
            <a:avLst/>
          </a:prstGeom>
          <a:solidFill>
            <a:srgbClr val="4D574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r>
              <a:rPr lang="en-US" altLang="ko-KR" b="1">
                <a:solidFill>
                  <a:schemeClr val="bg1"/>
                </a:solidFill>
                <a:latin typeface="Noto Sans KR SemiBold"/>
                <a:ea typeface="Noto Sans KR SemiBold"/>
              </a:rPr>
              <a:t>PjMain.py</a:t>
            </a:r>
            <a:r>
              <a:rPr lang="ko-KR" altLang="en-US" b="1">
                <a:solidFill>
                  <a:schemeClr val="bg1"/>
                </a:solidFill>
                <a:latin typeface="Noto Sans KR ExtraBold"/>
                <a:ea typeface="Noto Sans KR ExtraBold"/>
              </a:rPr>
              <a:t> 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Noto Sans KR ExtraBold"/>
              <a:ea typeface="Noto Sans KR Extra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H="1" flipV="1">
            <a:off x="3152374" y="3742254"/>
            <a:ext cx="5885691" cy="0"/>
          </a:xfrm>
          <a:prstGeom prst="line">
            <a:avLst/>
          </a:prstGeom>
          <a:ln w="12700">
            <a:solidFill>
              <a:srgbClr val="4D5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5"/>
          <p:cNvSpPr/>
          <p:nvPr/>
        </p:nvSpPr>
        <p:spPr>
          <a:xfrm>
            <a:off x="6303209" y="1376354"/>
            <a:ext cx="5694294" cy="5310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Frontend - Main window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웹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금융 데이터 </a:t>
            </a:r>
            <a:r>
              <a:rPr lang="en-US" altLang="ko-KR" dirty="0" err="1">
                <a:solidFill>
                  <a:schemeClr val="tx1"/>
                </a:solidFill>
                <a:latin typeface="Noto Sans KR Light"/>
                <a:ea typeface="Noto Sans KR Light"/>
              </a:rPr>
              <a:t>pyQt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활용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GUI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구현</a:t>
            </a: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 SemiBold"/>
                <a:ea typeface="Noto Sans KR SemiBold"/>
              </a:rPr>
              <a:t>Selenium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XPATH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를 활용하여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웹페이지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내 금융 뉴스 헤드라인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endParaRPr lang="ko-KR" altLang="en-US" dirty="0">
              <a:solidFill>
                <a:schemeClr val="tx1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  뉴스 링크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코스피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실행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웹 </a:t>
            </a:r>
            <a:r>
              <a:rPr lang="ko-KR" altLang="en-US" dirty="0" err="1">
                <a:solidFill>
                  <a:schemeClr val="tx1"/>
                </a:solidFill>
                <a:latin typeface="Noto Sans KR Light"/>
                <a:ea typeface="Noto Sans KR Light"/>
              </a:rPr>
              <a:t>스크랩핑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데이터 변수 저장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코스피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코스닥 등락률</a:t>
            </a:r>
            <a:r>
              <a:rPr lang="en-US" altLang="ko-KR" dirty="0">
                <a:solidFill>
                  <a:schemeClr val="tx1"/>
                </a:solidFill>
                <a:latin typeface="Noto Sans KR Light"/>
                <a:ea typeface="Noto Sans KR Light"/>
              </a:rPr>
              <a:t>(+,-) </a:t>
            </a:r>
            <a:r>
              <a:rPr lang="ko-KR" altLang="en-US" dirty="0">
                <a:solidFill>
                  <a:schemeClr val="tx1"/>
                </a:solidFill>
                <a:latin typeface="Noto Sans KR Light"/>
                <a:ea typeface="Noto Sans KR Light"/>
              </a:rPr>
              <a:t>기준 컬러 적용</a:t>
            </a:r>
            <a:endParaRPr lang="en-US" altLang="ko-KR" dirty="0">
              <a:solidFill>
                <a:schemeClr val="tx1"/>
              </a:solidFill>
              <a:latin typeface="Noto Sans KR SemiBold"/>
              <a:ea typeface="Noto Sans KR Semi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930" t="6900" r="7150" b="7320"/>
          <a:stretch>
            <a:fillRect/>
          </a:stretch>
        </p:blipFill>
        <p:spPr>
          <a:xfrm>
            <a:off x="198463" y="783167"/>
            <a:ext cx="5698292" cy="5901080"/>
          </a:xfrm>
          <a:prstGeom prst="rect">
            <a:avLst/>
          </a:prstGeom>
        </p:spPr>
      </p:pic>
      <p:sp>
        <p:nvSpPr>
          <p:cNvPr id="31" name="TextBox 6"/>
          <p:cNvSpPr txBox="1"/>
          <p:nvPr/>
        </p:nvSpPr>
        <p:spPr>
          <a:xfrm>
            <a:off x="101166" y="141069"/>
            <a:ext cx="25239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4D5747"/>
                </a:solidFill>
                <a:latin typeface="Bodoni MT Black"/>
              </a:rPr>
              <a:t>Project Code</a:t>
            </a:r>
          </a:p>
        </p:txBody>
      </p:sp>
      <p:cxnSp>
        <p:nvCxnSpPr>
          <p:cNvPr id="32" name="직선 연결선 8"/>
          <p:cNvCxnSpPr/>
          <p:nvPr/>
        </p:nvCxnSpPr>
        <p:spPr>
          <a:xfrm>
            <a:off x="204956" y="679449"/>
            <a:ext cx="11792547" cy="1"/>
          </a:xfrm>
          <a:prstGeom prst="line">
            <a:avLst/>
          </a:prstGeom>
          <a:noFill/>
          <a:ln w="12700" cap="flat" cmpd="sng" algn="ctr">
            <a:solidFill>
              <a:srgbClr val="6F7C66">
                <a:alpha val="100000"/>
              </a:srgbClr>
            </a:solidFill>
            <a:prstDash val="solid"/>
            <a:miter/>
          </a:ln>
        </p:spPr>
      </p:cxnSp>
      <p:sp>
        <p:nvSpPr>
          <p:cNvPr id="3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 vert="horz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C8C8C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1744</Words>
  <Application>Microsoft Office PowerPoint</Application>
  <PresentationFormat>와이드스크린</PresentationFormat>
  <Paragraphs>356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Noto Sans CJK KR DemiLight</vt:lpstr>
      <vt:lpstr>Noto Sans KR Black</vt:lpstr>
      <vt:lpstr>Noto Sans KR ExtraBold</vt:lpstr>
      <vt:lpstr>Noto Sans KR ExtraLight</vt:lpstr>
      <vt:lpstr>Noto Sans KR Light</vt:lpstr>
      <vt:lpstr>Noto Sans KR Medium</vt:lpstr>
      <vt:lpstr>Noto Sans KR SemiBold</vt:lpstr>
      <vt:lpstr>맑은 고딕</vt:lpstr>
      <vt:lpstr>Arial</vt:lpstr>
      <vt:lpstr>Bodoni MT Black</vt:lpstr>
      <vt:lpstr>Calibri</vt:lpstr>
      <vt:lpstr>Noto Sans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이슬 박</dc:creator>
  <cp:lastModifiedBy>이슬 박</cp:lastModifiedBy>
  <cp:revision>486</cp:revision>
  <dcterms:created xsi:type="dcterms:W3CDTF">2024-06-28T03:17:02Z</dcterms:created>
  <dcterms:modified xsi:type="dcterms:W3CDTF">2024-07-03T03:05:15Z</dcterms:modified>
  <cp:version/>
</cp:coreProperties>
</file>